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4"/>
  </p:notesMasterIdLst>
  <p:sldIdLst>
    <p:sldId id="256" r:id="rId2"/>
    <p:sldId id="257" r:id="rId3"/>
    <p:sldId id="258" r:id="rId4"/>
    <p:sldId id="259" r:id="rId5"/>
    <p:sldId id="263" r:id="rId6"/>
    <p:sldId id="264" r:id="rId7"/>
    <p:sldId id="265" r:id="rId8"/>
    <p:sldId id="272" r:id="rId9"/>
    <p:sldId id="273" r:id="rId10"/>
    <p:sldId id="274" r:id="rId11"/>
    <p:sldId id="275" r:id="rId12"/>
    <p:sldId id="276" r:id="rId13"/>
    <p:sldId id="277" r:id="rId14"/>
    <p:sldId id="260" r:id="rId15"/>
    <p:sldId id="261" r:id="rId16"/>
    <p:sldId id="262" r:id="rId17"/>
    <p:sldId id="266" r:id="rId18"/>
    <p:sldId id="267" r:id="rId19"/>
    <p:sldId id="268" r:id="rId20"/>
    <p:sldId id="269" r:id="rId21"/>
    <p:sldId id="270" r:id="rId22"/>
    <p:sldId id="271" r:id="rId23"/>
  </p:sldIdLst>
  <p:sldSz cx="14630400" cy="8229600"/>
  <p:notesSz cx="8229600" cy="14630400"/>
  <p:embeddedFontLst>
    <p:embeddedFont>
      <p:font typeface="Inter"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0" d="100"/>
          <a:sy n="50" d="100"/>
        </p:scale>
        <p:origin x="876"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047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0FED4E-728B-A528-F0A0-F57A2DA633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10D0A9-0102-8F11-600F-5C8E10B108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86FC904-34E6-7529-8F53-B74E47973F7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F1C2DA4-8F22-BC01-3D24-B60435D0A7FA}"/>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4756120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1D2B84-7FB0-B451-9CFE-1A4D20D3ED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DFDFDD-5EF0-CAFD-F94E-540C22EE67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0E850E-DA8F-9284-E733-BD846CAB89A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077174C-E383-BB79-1E62-E0A739530F3A}"/>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0221549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D3CB9-E449-0713-E4B5-38F6C03752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F027AE5-AE26-E960-2EEF-338A3604406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BCB5F5A-2071-D871-3460-B32DD54C109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10E0DEF-3949-F426-6AEB-6061110192A2}"/>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7943068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C0A372-73EF-81BB-FFBF-C0800D7E205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A73B76-AFE2-AE85-BDC2-F0468C4AB4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C83301-C894-45FF-C984-51C255318B3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B2DB563-E956-9AC1-8503-CBD153A5BB5E}"/>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553219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42AC52-2F4D-AFDD-06FC-14EBBF48B1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29455B1-E651-DEAF-CF26-B90DA15356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3FBE21-F23E-1F7E-914B-3CAEEEFF04D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19CEADA-478E-EB8F-2FB6-4C88DC86330C}"/>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9253363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682F5C-5AB0-F65F-A153-CD2CB158BF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5CBE23-3C66-A918-018C-4FC3F1A985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917DAD-EA0B-F2EF-E089-3D285F4440C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801D544-0ACA-F0B0-AA7F-982B1ED94B60}"/>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740229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8.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showMasterSp="0">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55557"/>
            <a:ext cx="7556421" cy="3118485"/>
          </a:xfrm>
          <a:prstGeom prst="rect">
            <a:avLst/>
          </a:prstGeom>
          <a:noFill/>
          <a:ln/>
        </p:spPr>
        <p:txBody>
          <a:bodyPr wrap="squar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NHẬN DIỆN CÁC LOẠI BỆNH THƯỜNG GẶP TRÊN NGÔ THÔNG QUA LÁ CÂY</a:t>
            </a:r>
            <a:endParaRPr lang="en-US" sz="4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826226A-1C5B-65EE-E47B-0DDC300115F9}"/>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1A78BFAF-E253-995C-D9F2-39A178AC4FBD}"/>
              </a:ext>
            </a:extLst>
          </p:cNvPr>
          <p:cNvSpPr/>
          <p:nvPr/>
        </p:nvSpPr>
        <p:spPr>
          <a:xfrm>
            <a:off x="775930" y="609600"/>
            <a:ext cx="9018508" cy="762119"/>
          </a:xfrm>
          <a:prstGeom prst="rect">
            <a:avLst/>
          </a:prstGeom>
          <a:noFill/>
          <a:ln/>
        </p:spPr>
        <p:txBody>
          <a:bodyPr wrap="none" lIns="0" tIns="0" rIns="0" bIns="0" rtlCol="0" anchor="t"/>
          <a:lstStyle/>
          <a:p>
            <a:pPr marL="0" indent="0" algn="l">
              <a:lnSpc>
                <a:spcPts val="6000"/>
              </a:lnSpc>
              <a:buNone/>
            </a:pPr>
            <a:r>
              <a:rPr lang="en-US" sz="4800" b="1" dirty="0">
                <a:solidFill>
                  <a:srgbClr val="F95F88"/>
                </a:solidFill>
                <a:latin typeface="Petrona Bold" pitchFamily="34" charset="0"/>
                <a:ea typeface="Petrona Bold" pitchFamily="34" charset="-122"/>
                <a:cs typeface="Petrona Bold" pitchFamily="34" charset="-120"/>
              </a:rPr>
              <a:t>Chi tiết dữ liệu sau khi tiền xử lý</a:t>
            </a:r>
            <a:endParaRPr lang="en-US" sz="4800" dirty="0"/>
          </a:p>
        </p:txBody>
      </p:sp>
      <p:pic>
        <p:nvPicPr>
          <p:cNvPr id="5" name="Picture 4">
            <a:extLst>
              <a:ext uri="{FF2B5EF4-FFF2-40B4-BE49-F238E27FC236}">
                <a16:creationId xmlns:a16="http://schemas.microsoft.com/office/drawing/2014/main" id="{11D8EC5F-5696-1B9A-E705-916C4D264A7B}"/>
              </a:ext>
            </a:extLst>
          </p:cNvPr>
          <p:cNvPicPr>
            <a:picLocks noChangeAspect="1"/>
          </p:cNvPicPr>
          <p:nvPr/>
        </p:nvPicPr>
        <p:blipFill>
          <a:blip r:embed="rId3"/>
          <a:stretch>
            <a:fillRect/>
          </a:stretch>
        </p:blipFill>
        <p:spPr>
          <a:xfrm>
            <a:off x="4008018" y="1663700"/>
            <a:ext cx="5953348" cy="6057900"/>
          </a:xfrm>
          <a:prstGeom prst="rect">
            <a:avLst/>
          </a:prstGeom>
        </p:spPr>
      </p:pic>
    </p:spTree>
    <p:extLst>
      <p:ext uri="{BB962C8B-B14F-4D97-AF65-F5344CB8AC3E}">
        <p14:creationId xmlns:p14="http://schemas.microsoft.com/office/powerpoint/2010/main" val="1631424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89040E8-FF64-D5A6-FD5E-DE8C391DF9A3}"/>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9547CEBF-BE73-112C-A265-FB76B24E17A9}"/>
              </a:ext>
            </a:extLst>
          </p:cNvPr>
          <p:cNvSpPr/>
          <p:nvPr/>
        </p:nvSpPr>
        <p:spPr>
          <a:xfrm>
            <a:off x="775930" y="609600"/>
            <a:ext cx="9018508" cy="762119"/>
          </a:xfrm>
          <a:prstGeom prst="rect">
            <a:avLst/>
          </a:prstGeom>
          <a:noFill/>
          <a:ln/>
        </p:spPr>
        <p:txBody>
          <a:bodyPr wrap="none" lIns="0" tIns="0" rIns="0" bIns="0" rtlCol="0" anchor="t"/>
          <a:lstStyle/>
          <a:p>
            <a:pPr marL="0" indent="0" algn="l">
              <a:lnSpc>
                <a:spcPts val="6000"/>
              </a:lnSpc>
              <a:buNone/>
            </a:pPr>
            <a:r>
              <a:rPr lang="en-US" sz="4800" b="1" dirty="0">
                <a:solidFill>
                  <a:srgbClr val="F95F88"/>
                </a:solidFill>
                <a:latin typeface="Petrona Bold" pitchFamily="34" charset="0"/>
                <a:ea typeface="Petrona Bold" pitchFamily="34" charset="-122"/>
                <a:cs typeface="Petrona Bold" pitchFamily="34" charset="-120"/>
              </a:rPr>
              <a:t>Chi tiết dữ liệu sau khi tiền xử lý</a:t>
            </a:r>
            <a:endParaRPr lang="en-US" sz="4800" dirty="0"/>
          </a:p>
        </p:txBody>
      </p:sp>
      <p:pic>
        <p:nvPicPr>
          <p:cNvPr id="7" name="Picture 6">
            <a:extLst>
              <a:ext uri="{FF2B5EF4-FFF2-40B4-BE49-F238E27FC236}">
                <a16:creationId xmlns:a16="http://schemas.microsoft.com/office/drawing/2014/main" id="{D2D7A0C8-54B0-32F9-5CCF-DDDD89F19357}"/>
              </a:ext>
            </a:extLst>
          </p:cNvPr>
          <p:cNvPicPr>
            <a:picLocks noChangeAspect="1"/>
          </p:cNvPicPr>
          <p:nvPr/>
        </p:nvPicPr>
        <p:blipFill>
          <a:blip r:embed="rId3"/>
          <a:stretch>
            <a:fillRect/>
          </a:stretch>
        </p:blipFill>
        <p:spPr>
          <a:xfrm>
            <a:off x="4058817" y="1587500"/>
            <a:ext cx="5928386" cy="6032500"/>
          </a:xfrm>
          <a:prstGeom prst="rect">
            <a:avLst/>
          </a:prstGeom>
        </p:spPr>
      </p:pic>
    </p:spTree>
    <p:extLst>
      <p:ext uri="{BB962C8B-B14F-4D97-AF65-F5344CB8AC3E}">
        <p14:creationId xmlns:p14="http://schemas.microsoft.com/office/powerpoint/2010/main" val="34145033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A6BFBE9-5A9B-0023-7FAE-F7E0A008E086}"/>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D7495359-56EE-2796-A7CB-513C5EEDE105}"/>
              </a:ext>
            </a:extLst>
          </p:cNvPr>
          <p:cNvSpPr/>
          <p:nvPr/>
        </p:nvSpPr>
        <p:spPr>
          <a:xfrm>
            <a:off x="775930" y="609600"/>
            <a:ext cx="9018508" cy="762119"/>
          </a:xfrm>
          <a:prstGeom prst="rect">
            <a:avLst/>
          </a:prstGeom>
          <a:noFill/>
          <a:ln/>
        </p:spPr>
        <p:txBody>
          <a:bodyPr wrap="none" lIns="0" tIns="0" rIns="0" bIns="0" rtlCol="0" anchor="t"/>
          <a:lstStyle/>
          <a:p>
            <a:pPr marL="0" indent="0" algn="l">
              <a:lnSpc>
                <a:spcPts val="6000"/>
              </a:lnSpc>
              <a:buNone/>
            </a:pPr>
            <a:r>
              <a:rPr lang="en-US" sz="4800" b="1" dirty="0">
                <a:solidFill>
                  <a:srgbClr val="F95F88"/>
                </a:solidFill>
                <a:latin typeface="Petrona Bold" pitchFamily="34" charset="0"/>
                <a:ea typeface="Petrona Bold" pitchFamily="34" charset="-122"/>
                <a:cs typeface="Petrona Bold" pitchFamily="34" charset="-120"/>
              </a:rPr>
              <a:t>Chi tiết dữ liệu sau khi tiền xử lý</a:t>
            </a:r>
            <a:endParaRPr lang="en-US" sz="4800" dirty="0"/>
          </a:p>
        </p:txBody>
      </p:sp>
      <p:pic>
        <p:nvPicPr>
          <p:cNvPr id="5" name="Picture 4">
            <a:extLst>
              <a:ext uri="{FF2B5EF4-FFF2-40B4-BE49-F238E27FC236}">
                <a16:creationId xmlns:a16="http://schemas.microsoft.com/office/drawing/2014/main" id="{5879A0B0-515E-F1E7-705F-305ABCC020E9}"/>
              </a:ext>
            </a:extLst>
          </p:cNvPr>
          <p:cNvPicPr>
            <a:picLocks noChangeAspect="1"/>
          </p:cNvPicPr>
          <p:nvPr/>
        </p:nvPicPr>
        <p:blipFill>
          <a:blip r:embed="rId3"/>
          <a:stretch>
            <a:fillRect/>
          </a:stretch>
        </p:blipFill>
        <p:spPr>
          <a:xfrm>
            <a:off x="4020717" y="1549400"/>
            <a:ext cx="6367883" cy="6479716"/>
          </a:xfrm>
          <a:prstGeom prst="rect">
            <a:avLst/>
          </a:prstGeom>
        </p:spPr>
      </p:pic>
    </p:spTree>
    <p:extLst>
      <p:ext uri="{BB962C8B-B14F-4D97-AF65-F5344CB8AC3E}">
        <p14:creationId xmlns:p14="http://schemas.microsoft.com/office/powerpoint/2010/main" val="16648061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72E66372-CBB5-28C4-C6C8-C4F7F2B4187E}"/>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9CC8D0B1-9D98-B6CA-5B82-455E46AAB9A8}"/>
              </a:ext>
            </a:extLst>
          </p:cNvPr>
          <p:cNvSpPr/>
          <p:nvPr/>
        </p:nvSpPr>
        <p:spPr>
          <a:xfrm>
            <a:off x="775930" y="609600"/>
            <a:ext cx="9018508" cy="762119"/>
          </a:xfrm>
          <a:prstGeom prst="rect">
            <a:avLst/>
          </a:prstGeom>
          <a:noFill/>
          <a:ln/>
        </p:spPr>
        <p:txBody>
          <a:bodyPr wrap="none" lIns="0" tIns="0" rIns="0" bIns="0" rtlCol="0" anchor="t"/>
          <a:lstStyle/>
          <a:p>
            <a:pPr marL="0" indent="0" algn="l">
              <a:lnSpc>
                <a:spcPts val="6000"/>
              </a:lnSpc>
              <a:buNone/>
            </a:pPr>
            <a:r>
              <a:rPr lang="en-US" sz="4800" b="1" dirty="0">
                <a:solidFill>
                  <a:srgbClr val="F95F88"/>
                </a:solidFill>
                <a:latin typeface="Petrona Bold" pitchFamily="34" charset="0"/>
                <a:ea typeface="Petrona Bold" pitchFamily="34" charset="-122"/>
                <a:cs typeface="Petrona Bold" pitchFamily="34" charset="-120"/>
              </a:rPr>
              <a:t>Chi tiết dữ liệu sau khi tiền xử lý</a:t>
            </a:r>
            <a:endParaRPr lang="en-US" sz="4800" dirty="0"/>
          </a:p>
        </p:txBody>
      </p:sp>
      <p:pic>
        <p:nvPicPr>
          <p:cNvPr id="5" name="Picture 4">
            <a:extLst>
              <a:ext uri="{FF2B5EF4-FFF2-40B4-BE49-F238E27FC236}">
                <a16:creationId xmlns:a16="http://schemas.microsoft.com/office/drawing/2014/main" id="{F8BF1787-1900-89E9-6B43-6675C70EB7D2}"/>
              </a:ext>
            </a:extLst>
          </p:cNvPr>
          <p:cNvPicPr>
            <a:picLocks noChangeAspect="1"/>
          </p:cNvPicPr>
          <p:nvPr/>
        </p:nvPicPr>
        <p:blipFill>
          <a:blip r:embed="rId3"/>
          <a:stretch>
            <a:fillRect/>
          </a:stretch>
        </p:blipFill>
        <p:spPr>
          <a:xfrm>
            <a:off x="4323140" y="1543488"/>
            <a:ext cx="5984119" cy="6089212"/>
          </a:xfrm>
          <a:prstGeom prst="rect">
            <a:avLst/>
          </a:prstGeom>
        </p:spPr>
      </p:pic>
    </p:spTree>
    <p:extLst>
      <p:ext uri="{BB962C8B-B14F-4D97-AF65-F5344CB8AC3E}">
        <p14:creationId xmlns:p14="http://schemas.microsoft.com/office/powerpoint/2010/main" val="6044278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name="Slide 5">
    <p:spTree>
      <p:nvGrpSpPr>
        <p:cNvPr id="1" name=""/>
        <p:cNvGrpSpPr/>
        <p:nvPr/>
      </p:nvGrpSpPr>
      <p:grpSpPr>
        <a:xfrm>
          <a:off x="0" y="0"/>
          <a:ext cx="0" cy="0"/>
          <a:chOff x="0" y="0"/>
          <a:chExt cx="0" cy="0"/>
        </a:xfrm>
      </p:grpSpPr>
      <p:sp>
        <p:nvSpPr>
          <p:cNvPr id="2" name="Text 0"/>
          <p:cNvSpPr/>
          <p:nvPr/>
        </p:nvSpPr>
        <p:spPr>
          <a:xfrm>
            <a:off x="793790" y="1512927"/>
            <a:ext cx="6645712"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Phương pháp thực hiện</a:t>
            </a:r>
            <a:endParaRPr lang="en-US" sz="4900" dirty="0"/>
          </a:p>
        </p:txBody>
      </p:sp>
      <p:sp>
        <p:nvSpPr>
          <p:cNvPr id="3" name="Shape 1"/>
          <p:cNvSpPr/>
          <p:nvPr/>
        </p:nvSpPr>
        <p:spPr>
          <a:xfrm>
            <a:off x="793790" y="2474108"/>
            <a:ext cx="4196358" cy="4840863"/>
          </a:xfrm>
          <a:prstGeom prst="roundRect">
            <a:avLst>
              <a:gd name="adj" fmla="val 2399"/>
            </a:avLst>
          </a:prstGeom>
          <a:solidFill>
            <a:srgbClr val="E0D7F4"/>
          </a:solidFill>
          <a:ln w="7620">
            <a:solidFill>
              <a:srgbClr val="C6BDDA"/>
            </a:solidFill>
            <a:prstDash val="solid"/>
          </a:ln>
        </p:spPr>
        <p:txBody>
          <a:bodyPr/>
          <a:lstStyle/>
          <a:p>
            <a:endParaRPr lang="en-US"/>
          </a:p>
        </p:txBody>
      </p:sp>
      <p:sp>
        <p:nvSpPr>
          <p:cNvPr id="4" name="Text 2"/>
          <p:cNvSpPr/>
          <p:nvPr/>
        </p:nvSpPr>
        <p:spPr>
          <a:xfrm>
            <a:off x="1028224" y="2980611"/>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Kiến trúc sử dụng: </a:t>
            </a:r>
            <a:endParaRPr lang="en-US" sz="2450" dirty="0"/>
          </a:p>
        </p:txBody>
      </p:sp>
      <p:sp>
        <p:nvSpPr>
          <p:cNvPr id="5" name="Text 3"/>
          <p:cNvSpPr/>
          <p:nvPr/>
        </p:nvSpPr>
        <p:spPr>
          <a:xfrm>
            <a:off x="1028224" y="3506629"/>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Mạng nơ-ron tích chập (CNN) – hiệu quả trong xử lý ảnh.</a:t>
            </a:r>
            <a:endParaRPr lang="en-US" sz="1750" dirty="0"/>
          </a:p>
        </p:txBody>
      </p:sp>
      <p:sp>
        <p:nvSpPr>
          <p:cNvPr id="6" name="Text 4"/>
          <p:cNvSpPr/>
          <p:nvPr/>
        </p:nvSpPr>
        <p:spPr>
          <a:xfrm>
            <a:off x="1028224" y="4368522"/>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Mục tiêu: </a:t>
            </a:r>
            <a:endParaRPr lang="en-US" sz="2450" dirty="0"/>
          </a:p>
        </p:txBody>
      </p:sp>
      <p:sp>
        <p:nvSpPr>
          <p:cNvPr id="7" name="Text 5"/>
          <p:cNvSpPr/>
          <p:nvPr/>
        </p:nvSpPr>
        <p:spPr>
          <a:xfrm>
            <a:off x="1028224" y="4894540"/>
            <a:ext cx="3727490"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Nhận diện 4 loại bệnh trên lá ngô từ ảnh có kích thước chuẩn 256x256x3.</a:t>
            </a:r>
            <a:endParaRPr lang="en-US" sz="1750" dirty="0"/>
          </a:p>
        </p:txBody>
      </p:sp>
      <p:pic>
        <p:nvPicPr>
          <p:cNvPr id="10" name="Picture 9">
            <a:extLst>
              <a:ext uri="{FF2B5EF4-FFF2-40B4-BE49-F238E27FC236}">
                <a16:creationId xmlns:a16="http://schemas.microsoft.com/office/drawing/2014/main" id="{7B76BC95-4E42-FCCE-04C1-F6A30F07EA55}"/>
              </a:ext>
            </a:extLst>
          </p:cNvPr>
          <p:cNvPicPr>
            <a:picLocks noChangeAspect="1"/>
          </p:cNvPicPr>
          <p:nvPr/>
        </p:nvPicPr>
        <p:blipFill>
          <a:blip r:embed="rId3"/>
          <a:srcRect r="1924" b="82992"/>
          <a:stretch/>
        </p:blipFill>
        <p:spPr>
          <a:xfrm>
            <a:off x="7974089" y="175687"/>
            <a:ext cx="1898555" cy="4273550"/>
          </a:xfrm>
          <a:prstGeom prst="rect">
            <a:avLst/>
          </a:prstGeom>
        </p:spPr>
      </p:pic>
      <p:pic>
        <p:nvPicPr>
          <p:cNvPr id="11" name="Picture 10">
            <a:extLst>
              <a:ext uri="{FF2B5EF4-FFF2-40B4-BE49-F238E27FC236}">
                <a16:creationId xmlns:a16="http://schemas.microsoft.com/office/drawing/2014/main" id="{AEC5A38D-FB17-7DF7-272B-52AA5CBFCFA4}"/>
              </a:ext>
            </a:extLst>
          </p:cNvPr>
          <p:cNvPicPr>
            <a:picLocks noChangeAspect="1"/>
          </p:cNvPicPr>
          <p:nvPr/>
        </p:nvPicPr>
        <p:blipFill>
          <a:blip r:embed="rId3"/>
          <a:srcRect r="1924" b="82992"/>
          <a:stretch/>
        </p:blipFill>
        <p:spPr>
          <a:xfrm>
            <a:off x="8075645" y="4449237"/>
            <a:ext cx="1695441" cy="3816350"/>
          </a:xfrm>
          <a:prstGeom prst="rect">
            <a:avLst/>
          </a:prstGeom>
        </p:spPr>
      </p:pic>
      <p:pic>
        <p:nvPicPr>
          <p:cNvPr id="12" name="Picture 11">
            <a:extLst>
              <a:ext uri="{FF2B5EF4-FFF2-40B4-BE49-F238E27FC236}">
                <a16:creationId xmlns:a16="http://schemas.microsoft.com/office/drawing/2014/main" id="{3CF3BC84-2E8F-EC0B-2434-8A699CBF6D4A}"/>
              </a:ext>
            </a:extLst>
          </p:cNvPr>
          <p:cNvPicPr>
            <a:picLocks noChangeAspect="1"/>
          </p:cNvPicPr>
          <p:nvPr/>
        </p:nvPicPr>
        <p:blipFill>
          <a:blip r:embed="rId3"/>
          <a:srcRect r="1924" b="82992"/>
          <a:stretch/>
        </p:blipFill>
        <p:spPr>
          <a:xfrm>
            <a:off x="9872644" y="175687"/>
            <a:ext cx="1898555" cy="4273550"/>
          </a:xfrm>
          <a:prstGeom prst="rect">
            <a:avLst/>
          </a:prstGeom>
        </p:spPr>
      </p:pic>
      <p:pic>
        <p:nvPicPr>
          <p:cNvPr id="13" name="Picture 12">
            <a:extLst>
              <a:ext uri="{FF2B5EF4-FFF2-40B4-BE49-F238E27FC236}">
                <a16:creationId xmlns:a16="http://schemas.microsoft.com/office/drawing/2014/main" id="{8CE44500-D77A-5101-8AD3-98540FAED70F}"/>
              </a:ext>
            </a:extLst>
          </p:cNvPr>
          <p:cNvPicPr>
            <a:picLocks noChangeAspect="1"/>
          </p:cNvPicPr>
          <p:nvPr/>
        </p:nvPicPr>
        <p:blipFill>
          <a:blip r:embed="rId3"/>
          <a:srcRect r="1924" b="82992"/>
          <a:stretch/>
        </p:blipFill>
        <p:spPr>
          <a:xfrm>
            <a:off x="9974200" y="4449237"/>
            <a:ext cx="1695441" cy="3816350"/>
          </a:xfrm>
          <a:prstGeom prst="rect">
            <a:avLst/>
          </a:prstGeom>
        </p:spPr>
      </p:pic>
      <p:pic>
        <p:nvPicPr>
          <p:cNvPr id="14" name="Picture 13">
            <a:extLst>
              <a:ext uri="{FF2B5EF4-FFF2-40B4-BE49-F238E27FC236}">
                <a16:creationId xmlns:a16="http://schemas.microsoft.com/office/drawing/2014/main" id="{BA01F21E-BC74-4BC7-167B-82B3A23E1C63}"/>
              </a:ext>
            </a:extLst>
          </p:cNvPr>
          <p:cNvPicPr>
            <a:picLocks noChangeAspect="1"/>
          </p:cNvPicPr>
          <p:nvPr/>
        </p:nvPicPr>
        <p:blipFill>
          <a:blip r:embed="rId3"/>
          <a:srcRect t="67485"/>
          <a:stretch/>
        </p:blipFill>
        <p:spPr>
          <a:xfrm>
            <a:off x="11951305" y="308516"/>
            <a:ext cx="1885305" cy="7957071"/>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name="Slide 6">
    <p:spTree>
      <p:nvGrpSpPr>
        <p:cNvPr id="1" name=""/>
        <p:cNvGrpSpPr/>
        <p:nvPr/>
      </p:nvGrpSpPr>
      <p:grpSpPr>
        <a:xfrm>
          <a:off x="0" y="0"/>
          <a:ext cx="0" cy="0"/>
          <a:chOff x="0" y="0"/>
          <a:chExt cx="0" cy="0"/>
        </a:xfrm>
      </p:grpSpPr>
      <p:sp>
        <p:nvSpPr>
          <p:cNvPr id="2" name="Text 0"/>
          <p:cNvSpPr/>
          <p:nvPr/>
        </p:nvSpPr>
        <p:spPr>
          <a:xfrm>
            <a:off x="424061" y="233601"/>
            <a:ext cx="6489859" cy="704280"/>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Đặc trưng của mô hình</a:t>
            </a:r>
            <a:endParaRPr lang="en-US" sz="4900" dirty="0"/>
          </a:p>
        </p:txBody>
      </p:sp>
      <p:sp>
        <p:nvSpPr>
          <p:cNvPr id="3" name="Text 1"/>
          <p:cNvSpPr/>
          <p:nvPr/>
        </p:nvSpPr>
        <p:spPr>
          <a:xfrm>
            <a:off x="424061" y="1023464"/>
            <a:ext cx="13045678" cy="327895"/>
          </a:xfrm>
          <a:prstGeom prst="rect">
            <a:avLst/>
          </a:prstGeom>
          <a:noFill/>
          <a:ln/>
        </p:spPr>
        <p:txBody>
          <a:bodyPr wrap="none" lIns="0" tIns="0" rIns="0" bIns="0" rtlCol="0" anchor="t"/>
          <a:lstStyle/>
          <a:p>
            <a:pPr marL="0" indent="0" algn="l">
              <a:lnSpc>
                <a:spcPts val="2850"/>
              </a:lnSpc>
              <a:buNone/>
            </a:pPr>
            <a:r>
              <a:rPr lang="en-US" sz="1750" dirty="0" err="1">
                <a:solidFill>
                  <a:srgbClr val="272525"/>
                </a:solidFill>
                <a:latin typeface="Inter" pitchFamily="34" charset="0"/>
                <a:ea typeface="Inter" pitchFamily="34" charset="-122"/>
                <a:cs typeface="Inter" pitchFamily="34" charset="-120"/>
              </a:rPr>
              <a:t>Mô</a:t>
            </a:r>
            <a:r>
              <a:rPr lang="en-US" sz="1750" dirty="0">
                <a:solidFill>
                  <a:srgbClr val="272525"/>
                </a:solidFill>
                <a:latin typeface="Inter" pitchFamily="34" charset="0"/>
                <a:ea typeface="Inter" pitchFamily="34" charset="-122"/>
                <a:cs typeface="Inter" pitchFamily="34" charset="-120"/>
              </a:rPr>
              <a:t> </a:t>
            </a:r>
            <a:r>
              <a:rPr lang="en-US" sz="1750" dirty="0" err="1">
                <a:solidFill>
                  <a:srgbClr val="272525"/>
                </a:solidFill>
                <a:latin typeface="Inter" pitchFamily="34" charset="0"/>
                <a:ea typeface="Inter" pitchFamily="34" charset="-122"/>
                <a:cs typeface="Inter" pitchFamily="34" charset="-120"/>
              </a:rPr>
              <a:t>hình</a:t>
            </a:r>
            <a:r>
              <a:rPr lang="en-US" sz="1750" dirty="0">
                <a:solidFill>
                  <a:srgbClr val="272525"/>
                </a:solidFill>
                <a:latin typeface="Inter" pitchFamily="34" charset="0"/>
                <a:ea typeface="Inter" pitchFamily="34" charset="-122"/>
                <a:cs typeface="Inter" pitchFamily="34" charset="-120"/>
              </a:rPr>
              <a:t> </a:t>
            </a:r>
            <a:r>
              <a:rPr lang="en-US" sz="1750" dirty="0" err="1">
                <a:solidFill>
                  <a:srgbClr val="272525"/>
                </a:solidFill>
                <a:latin typeface="Inter" pitchFamily="34" charset="0"/>
                <a:ea typeface="Inter" pitchFamily="34" charset="-122"/>
                <a:cs typeface="Inter" pitchFamily="34" charset="-120"/>
              </a:rPr>
              <a:t>có</a:t>
            </a:r>
            <a:r>
              <a:rPr lang="en-US" sz="1750" dirty="0">
                <a:solidFill>
                  <a:srgbClr val="272525"/>
                </a:solidFill>
                <a:latin typeface="Inter" pitchFamily="34" charset="0"/>
                <a:ea typeface="Inter" pitchFamily="34" charset="-122"/>
                <a:cs typeface="Inter" pitchFamily="34" charset="-120"/>
              </a:rPr>
              <a:t> 2 </a:t>
            </a:r>
            <a:r>
              <a:rPr lang="en-US" sz="1750" dirty="0" err="1">
                <a:solidFill>
                  <a:srgbClr val="272525"/>
                </a:solidFill>
                <a:latin typeface="Inter" pitchFamily="34" charset="0"/>
                <a:ea typeface="Inter" pitchFamily="34" charset="-122"/>
                <a:cs typeface="Inter" pitchFamily="34" charset="-120"/>
              </a:rPr>
              <a:t>phần</a:t>
            </a:r>
            <a:r>
              <a:rPr lang="en-US" sz="1750" dirty="0">
                <a:solidFill>
                  <a:srgbClr val="272525"/>
                </a:solidFill>
                <a:latin typeface="Inter" pitchFamily="34" charset="0"/>
                <a:ea typeface="Inter" pitchFamily="34" charset="-122"/>
                <a:cs typeface="Inter" pitchFamily="34" charset="-120"/>
              </a:rPr>
              <a:t> </a:t>
            </a:r>
            <a:r>
              <a:rPr lang="en-US" sz="1750" dirty="0" err="1">
                <a:solidFill>
                  <a:srgbClr val="272525"/>
                </a:solidFill>
                <a:latin typeface="Inter" pitchFamily="34" charset="0"/>
                <a:ea typeface="Inter" pitchFamily="34" charset="-122"/>
                <a:cs typeface="Inter" pitchFamily="34" charset="-120"/>
              </a:rPr>
              <a:t>chính</a:t>
            </a:r>
            <a:r>
              <a:rPr lang="en-US" sz="1750" dirty="0">
                <a:solidFill>
                  <a:srgbClr val="272525"/>
                </a:solidFill>
                <a:latin typeface="Inter" pitchFamily="34" charset="0"/>
                <a:ea typeface="Inter" pitchFamily="34" charset="-122"/>
                <a:cs typeface="Inter" pitchFamily="34" charset="-120"/>
              </a:rPr>
              <a:t>:</a:t>
            </a:r>
            <a:endParaRPr lang="en-US" sz="1750" dirty="0"/>
          </a:p>
        </p:txBody>
      </p:sp>
      <p:pic>
        <p:nvPicPr>
          <p:cNvPr id="4" name="Image 0" descr="preencoded.png"/>
          <p:cNvPicPr>
            <a:picLocks noChangeAspect="1"/>
          </p:cNvPicPr>
          <p:nvPr/>
        </p:nvPicPr>
        <p:blipFill>
          <a:blip r:embed="rId3"/>
          <a:stretch>
            <a:fillRect/>
          </a:stretch>
        </p:blipFill>
        <p:spPr>
          <a:xfrm>
            <a:off x="424061" y="1866783"/>
            <a:ext cx="1131927" cy="3138657"/>
          </a:xfrm>
          <a:prstGeom prst="rect">
            <a:avLst/>
          </a:prstGeom>
        </p:spPr>
      </p:pic>
      <p:sp>
        <p:nvSpPr>
          <p:cNvPr id="5" name="Text 2"/>
          <p:cNvSpPr/>
          <p:nvPr/>
        </p:nvSpPr>
        <p:spPr>
          <a:xfrm>
            <a:off x="1895554" y="1514643"/>
            <a:ext cx="3434834" cy="35214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Feature extraction</a:t>
            </a:r>
            <a:endParaRPr lang="en-US" sz="2450" dirty="0"/>
          </a:p>
        </p:txBody>
      </p:sp>
      <p:pic>
        <p:nvPicPr>
          <p:cNvPr id="11" name="Image 1" descr="preencoded.png"/>
          <p:cNvPicPr>
            <a:picLocks noChangeAspect="1"/>
          </p:cNvPicPr>
          <p:nvPr/>
        </p:nvPicPr>
        <p:blipFill>
          <a:blip r:embed="rId4"/>
          <a:stretch>
            <a:fillRect/>
          </a:stretch>
        </p:blipFill>
        <p:spPr>
          <a:xfrm>
            <a:off x="424061" y="5499589"/>
            <a:ext cx="1131927" cy="1792844"/>
          </a:xfrm>
          <a:prstGeom prst="rect">
            <a:avLst/>
          </a:prstGeom>
        </p:spPr>
      </p:pic>
      <p:sp>
        <p:nvSpPr>
          <p:cNvPr id="12" name="Text 8"/>
          <p:cNvSpPr/>
          <p:nvPr/>
        </p:nvSpPr>
        <p:spPr>
          <a:xfrm>
            <a:off x="1895554" y="4912783"/>
            <a:ext cx="3311247" cy="35214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Classification</a:t>
            </a:r>
            <a:endParaRPr lang="en-US" sz="2450" dirty="0"/>
          </a:p>
        </p:txBody>
      </p:sp>
      <p:sp>
        <p:nvSpPr>
          <p:cNvPr id="15" name="TextBox 14">
            <a:extLst>
              <a:ext uri="{FF2B5EF4-FFF2-40B4-BE49-F238E27FC236}">
                <a16:creationId xmlns:a16="http://schemas.microsoft.com/office/drawing/2014/main" id="{BC948F11-A12E-7616-9585-F3058BB741D2}"/>
              </a:ext>
            </a:extLst>
          </p:cNvPr>
          <p:cNvSpPr txBox="1"/>
          <p:nvPr/>
        </p:nvSpPr>
        <p:spPr>
          <a:xfrm>
            <a:off x="1895554" y="1866783"/>
            <a:ext cx="11464846" cy="2872709"/>
          </a:xfrm>
          <a:prstGeom prst="rect">
            <a:avLst/>
          </a:prstGeom>
          <a:noFill/>
        </p:spPr>
        <p:txBody>
          <a:bodyPr wrap="square" rtlCol="0">
            <a:spAutoFit/>
          </a:bodyPr>
          <a:lstStyle/>
          <a:p>
            <a:pPr>
              <a:lnSpc>
                <a:spcPct val="150000"/>
              </a:lnSpc>
            </a:pPr>
            <a:r>
              <a:rPr lang="vi-VN" sz="1700" dirty="0">
                <a:latin typeface="Inter" panose="020B0604020202020204" charset="0"/>
                <a:ea typeface="Inter" panose="020B0604020202020204" charset="0"/>
              </a:rPr>
              <a:t>- Các lớp tích chập (convolution) giúp tự động học và trích xuất các đặc trưng không gian quan trọng từ ảnh đầu vào thông qua các bộ lọc.</a:t>
            </a:r>
          </a:p>
          <a:p>
            <a:pPr>
              <a:lnSpc>
                <a:spcPct val="150000"/>
              </a:lnSpc>
            </a:pPr>
            <a:r>
              <a:rPr lang="vi-VN" sz="1700" dirty="0">
                <a:latin typeface="Inter" panose="020B0604020202020204" charset="0"/>
                <a:ea typeface="Inter" panose="020B0604020202020204" charset="0"/>
              </a:rPr>
              <a:t>- BatchNormalization</a:t>
            </a:r>
            <a:r>
              <a:rPr lang="en-US" sz="1700" dirty="0">
                <a:latin typeface="Inter" panose="020B0604020202020204" charset="0"/>
                <a:ea typeface="Inter" panose="020B0604020202020204" charset="0"/>
              </a:rPr>
              <a:t> </a:t>
            </a:r>
            <a:r>
              <a:rPr lang="en-US" sz="1700" dirty="0" err="1">
                <a:latin typeface="Inter" panose="020B0604020202020204" charset="0"/>
                <a:ea typeface="Inter" panose="020B0604020202020204" charset="0"/>
              </a:rPr>
              <a:t>chuẩn</a:t>
            </a:r>
            <a:r>
              <a:rPr lang="en-US" sz="1700" dirty="0">
                <a:latin typeface="Inter" panose="020B0604020202020204" charset="0"/>
                <a:ea typeface="Inter" panose="020B0604020202020204" charset="0"/>
              </a:rPr>
              <a:t> </a:t>
            </a:r>
            <a:r>
              <a:rPr lang="vi-VN" sz="1700" dirty="0">
                <a:latin typeface="Inter" panose="020B0604020202020204" charset="0"/>
                <a:ea typeface="Inter" panose="020B0604020202020204" charset="0"/>
              </a:rPr>
              <a:t>hóa đầu ra của các lớp tích chập, giúp tăng tốc độ hội tụ và ổn định quá trình huấn luyện.</a:t>
            </a:r>
          </a:p>
          <a:p>
            <a:pPr>
              <a:lnSpc>
                <a:spcPct val="150000"/>
              </a:lnSpc>
            </a:pPr>
            <a:r>
              <a:rPr lang="vi-VN" sz="1700" dirty="0">
                <a:latin typeface="Inter" panose="020B0604020202020204" charset="0"/>
                <a:ea typeface="Inter" panose="020B0604020202020204" charset="0"/>
              </a:rPr>
              <a:t>- Hàm kích hoạt ReLU giúp mô hình học được các đặc trưng phức tạp hơn.</a:t>
            </a:r>
          </a:p>
          <a:p>
            <a:pPr>
              <a:lnSpc>
                <a:spcPct val="150000"/>
              </a:lnSpc>
            </a:pPr>
            <a:r>
              <a:rPr lang="vi-VN" sz="1700" dirty="0">
                <a:latin typeface="Inter" panose="020B0604020202020204" charset="0"/>
                <a:ea typeface="Inter" panose="020B0604020202020204" charset="0"/>
              </a:rPr>
              <a:t>- Lớp MaxPooling2D giảm kích thước không gian của đặc trưng, giúp giảm số lượng tham số và tăng tính khái quát.</a:t>
            </a:r>
            <a:endParaRPr lang="en-US" sz="1700" dirty="0">
              <a:latin typeface="Inter" panose="020B0604020202020204" charset="0"/>
              <a:ea typeface="Inter" panose="020B0604020202020204" charset="0"/>
            </a:endParaRPr>
          </a:p>
        </p:txBody>
      </p:sp>
      <p:sp>
        <p:nvSpPr>
          <p:cNvPr id="16" name="TextBox 15">
            <a:extLst>
              <a:ext uri="{FF2B5EF4-FFF2-40B4-BE49-F238E27FC236}">
                <a16:creationId xmlns:a16="http://schemas.microsoft.com/office/drawing/2014/main" id="{3AE33C10-89C5-FB16-B680-72989969A7AC}"/>
              </a:ext>
            </a:extLst>
          </p:cNvPr>
          <p:cNvSpPr txBox="1"/>
          <p:nvPr/>
        </p:nvSpPr>
        <p:spPr>
          <a:xfrm>
            <a:off x="1895554" y="5348261"/>
            <a:ext cx="11574185" cy="2400850"/>
          </a:xfrm>
          <a:prstGeom prst="rect">
            <a:avLst/>
          </a:prstGeom>
          <a:noFill/>
        </p:spPr>
        <p:txBody>
          <a:bodyPr wrap="square" rtlCol="0">
            <a:spAutoFit/>
          </a:bodyPr>
          <a:lstStyle/>
          <a:p>
            <a:pPr>
              <a:lnSpc>
                <a:spcPct val="150000"/>
              </a:lnSpc>
            </a:pPr>
            <a:r>
              <a:rPr lang="vi-VN" sz="1700" dirty="0">
                <a:latin typeface="Inter" panose="020B0604020202020204" charset="0"/>
                <a:ea typeface="Inter" panose="020B0604020202020204" charset="0"/>
              </a:rPr>
              <a:t>- Flatten</a:t>
            </a:r>
            <a:r>
              <a:rPr lang="en-US" sz="1700" dirty="0">
                <a:latin typeface="Inter" panose="020B0604020202020204" charset="0"/>
                <a:ea typeface="Inter" panose="020B0604020202020204" charset="0"/>
              </a:rPr>
              <a:t> c</a:t>
            </a:r>
            <a:r>
              <a:rPr lang="vi-VN" sz="1700" dirty="0">
                <a:latin typeface="Inter" panose="020B0604020202020204" charset="0"/>
                <a:ea typeface="Inter" panose="020B0604020202020204" charset="0"/>
              </a:rPr>
              <a:t>huyển ma trận đặc trưng nhiều chiều thành vector 1 chiều để đưa vào các lớp fully-connected.</a:t>
            </a:r>
          </a:p>
          <a:p>
            <a:pPr>
              <a:lnSpc>
                <a:spcPct val="150000"/>
              </a:lnSpc>
            </a:pPr>
            <a:r>
              <a:rPr lang="en-US" sz="1700" dirty="0">
                <a:latin typeface="Inter" panose="020B0604020202020204" charset="0"/>
                <a:ea typeface="Inter" panose="020B0604020202020204" charset="0"/>
              </a:rPr>
              <a:t>- </a:t>
            </a:r>
            <a:r>
              <a:rPr lang="vi-VN" sz="1700" dirty="0">
                <a:latin typeface="Inter" panose="020B0604020202020204" charset="0"/>
                <a:ea typeface="Inter" panose="020B0604020202020204" charset="0"/>
              </a:rPr>
              <a:t>Các lớp fully-connected (mạng nơ-ron truyền thống) thực hiện việc phân loại dựa trên các đặc trưng đã trích xuất.</a:t>
            </a:r>
          </a:p>
          <a:p>
            <a:pPr>
              <a:lnSpc>
                <a:spcPct val="150000"/>
              </a:lnSpc>
            </a:pPr>
            <a:r>
              <a:rPr lang="vi-VN" sz="1700" dirty="0">
                <a:latin typeface="Inter" panose="020B0604020202020204" charset="0"/>
                <a:ea typeface="Inter" panose="020B0604020202020204" charset="0"/>
              </a:rPr>
              <a:t>- Lớp</a:t>
            </a:r>
            <a:r>
              <a:rPr lang="en-US" sz="1700" dirty="0">
                <a:latin typeface="Inter" panose="020B0604020202020204" charset="0"/>
                <a:ea typeface="Inter" panose="020B0604020202020204" charset="0"/>
              </a:rPr>
              <a:t> </a:t>
            </a:r>
            <a:r>
              <a:rPr lang="vi-VN" sz="1700" dirty="0">
                <a:latin typeface="Inter" panose="020B0604020202020204" charset="0"/>
                <a:ea typeface="Inter" panose="020B0604020202020204" charset="0"/>
              </a:rPr>
              <a:t>Dropout giảm overfitting bằng cách ngẫu nhiên bỏ bớt một số node trong quá trình huấn luyện.</a:t>
            </a:r>
          </a:p>
          <a:p>
            <a:pPr>
              <a:lnSpc>
                <a:spcPct val="150000"/>
              </a:lnSpc>
            </a:pPr>
            <a:r>
              <a:rPr lang="en-US" sz="1700" dirty="0">
                <a:latin typeface="Inter" panose="020B0604020202020204" charset="0"/>
                <a:ea typeface="Inter" panose="020B0604020202020204" charset="0"/>
              </a:rPr>
              <a:t>- </a:t>
            </a:r>
            <a:r>
              <a:rPr lang="vi-VN" sz="1700" dirty="0">
                <a:latin typeface="Inter" panose="020B0604020202020204" charset="0"/>
                <a:ea typeface="Inter" panose="020B0604020202020204" charset="0"/>
              </a:rPr>
              <a:t>Lớp đầu ra với hàm softmax, trả về xác suất dự đoán cho từng lớp bệnh lá ngô.</a:t>
            </a:r>
          </a:p>
          <a:p>
            <a:pPr>
              <a:lnSpc>
                <a:spcPct val="150000"/>
              </a:lnSpc>
            </a:pPr>
            <a:endParaRPr lang="en-US" sz="1700" dirty="0">
              <a:latin typeface="Inter" panose="020B0604020202020204" charset="0"/>
              <a:ea typeface="Inter" panose="020B0604020202020204"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name="Slide 7">
    <p:spTree>
      <p:nvGrpSpPr>
        <p:cNvPr id="1" name=""/>
        <p:cNvGrpSpPr/>
        <p:nvPr/>
      </p:nvGrpSpPr>
      <p:grpSpPr>
        <a:xfrm>
          <a:off x="0" y="0"/>
          <a:ext cx="0" cy="0"/>
          <a:chOff x="0" y="0"/>
          <a:chExt cx="0" cy="0"/>
        </a:xfrm>
      </p:grpSpPr>
      <p:sp>
        <p:nvSpPr>
          <p:cNvPr id="2" name="Text 0"/>
          <p:cNvSpPr/>
          <p:nvPr/>
        </p:nvSpPr>
        <p:spPr>
          <a:xfrm>
            <a:off x="748070" y="588288"/>
            <a:ext cx="6127313" cy="734735"/>
          </a:xfrm>
          <a:prstGeom prst="rect">
            <a:avLst/>
          </a:prstGeom>
          <a:noFill/>
          <a:ln/>
        </p:spPr>
        <p:txBody>
          <a:bodyPr wrap="none" lIns="0" tIns="0" rIns="0" bIns="0" rtlCol="0" anchor="t"/>
          <a:lstStyle/>
          <a:p>
            <a:pPr marL="0" indent="0" algn="l">
              <a:lnSpc>
                <a:spcPts val="5750"/>
              </a:lnSpc>
              <a:buNone/>
            </a:pPr>
            <a:r>
              <a:rPr lang="en-US" sz="4600" b="1" dirty="0">
                <a:solidFill>
                  <a:srgbClr val="F95F88"/>
                </a:solidFill>
                <a:latin typeface="Petrona Bold" pitchFamily="34" charset="0"/>
                <a:ea typeface="Petrona Bold" pitchFamily="34" charset="-122"/>
                <a:cs typeface="Petrona Bold" pitchFamily="34" charset="-120"/>
              </a:rPr>
              <a:t>Đặc trưng của mô hình</a:t>
            </a:r>
            <a:endParaRPr lang="en-US" sz="4600" dirty="0"/>
          </a:p>
        </p:txBody>
      </p:sp>
      <p:sp>
        <p:nvSpPr>
          <p:cNvPr id="3" name="Text 1"/>
          <p:cNvSpPr/>
          <p:nvPr/>
        </p:nvSpPr>
        <p:spPr>
          <a:xfrm>
            <a:off x="748070" y="1750457"/>
            <a:ext cx="13134261" cy="341948"/>
          </a:xfrm>
          <a:prstGeom prst="rect">
            <a:avLst/>
          </a:prstGeom>
          <a:noFill/>
          <a:ln/>
        </p:spPr>
        <p:txBody>
          <a:bodyPr wrap="non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Huấn luyện mô hình:</a:t>
            </a:r>
            <a:endParaRPr lang="en-US" sz="1650" dirty="0"/>
          </a:p>
        </p:txBody>
      </p:sp>
      <p:pic>
        <p:nvPicPr>
          <p:cNvPr id="4" name="Image 0" descr="preencoded.png"/>
          <p:cNvPicPr>
            <a:picLocks noChangeAspect="1"/>
          </p:cNvPicPr>
          <p:nvPr/>
        </p:nvPicPr>
        <p:blipFill>
          <a:blip r:embed="rId3"/>
          <a:stretch>
            <a:fillRect/>
          </a:stretch>
        </p:blipFill>
        <p:spPr>
          <a:xfrm>
            <a:off x="748070" y="2332792"/>
            <a:ext cx="534353" cy="534352"/>
          </a:xfrm>
          <a:prstGeom prst="rect">
            <a:avLst/>
          </a:prstGeom>
        </p:spPr>
      </p:pic>
      <p:sp>
        <p:nvSpPr>
          <p:cNvPr id="5" name="Text 2"/>
          <p:cNvSpPr/>
          <p:nvPr/>
        </p:nvSpPr>
        <p:spPr>
          <a:xfrm>
            <a:off x="748070" y="3080861"/>
            <a:ext cx="2939177" cy="367427"/>
          </a:xfrm>
          <a:prstGeom prst="rect">
            <a:avLst/>
          </a:prstGeom>
          <a:noFill/>
          <a:ln/>
        </p:spPr>
        <p:txBody>
          <a:bodyPr wrap="none" lIns="0" tIns="0" rIns="0" bIns="0" rtlCol="0" anchor="t"/>
          <a:lstStyle/>
          <a:p>
            <a:pPr marL="0" indent="0" algn="l">
              <a:lnSpc>
                <a:spcPts val="2850"/>
              </a:lnSpc>
              <a:buNone/>
            </a:pPr>
            <a:r>
              <a:rPr lang="en-US" sz="2300" b="1" dirty="0">
                <a:solidFill>
                  <a:srgbClr val="272525"/>
                </a:solidFill>
                <a:latin typeface="Petrona Bold" pitchFamily="34" charset="0"/>
                <a:ea typeface="Petrona Bold" pitchFamily="34" charset="-122"/>
                <a:cs typeface="Petrona Bold" pitchFamily="34" charset="-120"/>
              </a:rPr>
              <a:t>Hàm mất mát</a:t>
            </a:r>
            <a:endParaRPr lang="en-US" sz="2300" dirty="0"/>
          </a:p>
        </p:txBody>
      </p:sp>
      <p:sp>
        <p:nvSpPr>
          <p:cNvPr id="6" name="Text 3"/>
          <p:cNvSpPr/>
          <p:nvPr/>
        </p:nvSpPr>
        <p:spPr>
          <a:xfrm>
            <a:off x="748070" y="3576518"/>
            <a:ext cx="3083123" cy="1025843"/>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Categorical Crossentropy, phù hợp với bài toán phân loại đa lớp</a:t>
            </a:r>
            <a:endParaRPr lang="en-US" sz="1650" dirty="0"/>
          </a:p>
        </p:txBody>
      </p:sp>
      <p:pic>
        <p:nvPicPr>
          <p:cNvPr id="7" name="Image 1" descr="preencoded.png"/>
          <p:cNvPicPr>
            <a:picLocks noChangeAspect="1"/>
          </p:cNvPicPr>
          <p:nvPr/>
        </p:nvPicPr>
        <p:blipFill>
          <a:blip r:embed="rId4"/>
          <a:stretch>
            <a:fillRect/>
          </a:stretch>
        </p:blipFill>
        <p:spPr>
          <a:xfrm>
            <a:off x="4098369" y="2332792"/>
            <a:ext cx="534353" cy="534352"/>
          </a:xfrm>
          <a:prstGeom prst="rect">
            <a:avLst/>
          </a:prstGeom>
        </p:spPr>
      </p:pic>
      <p:sp>
        <p:nvSpPr>
          <p:cNvPr id="8" name="Text 4"/>
          <p:cNvSpPr/>
          <p:nvPr/>
        </p:nvSpPr>
        <p:spPr>
          <a:xfrm>
            <a:off x="4098369" y="3080861"/>
            <a:ext cx="2939177" cy="367427"/>
          </a:xfrm>
          <a:prstGeom prst="rect">
            <a:avLst/>
          </a:prstGeom>
          <a:noFill/>
          <a:ln/>
        </p:spPr>
        <p:txBody>
          <a:bodyPr wrap="none" lIns="0" tIns="0" rIns="0" bIns="0" rtlCol="0" anchor="t"/>
          <a:lstStyle/>
          <a:p>
            <a:pPr marL="0" indent="0" algn="l">
              <a:lnSpc>
                <a:spcPts val="2850"/>
              </a:lnSpc>
              <a:buNone/>
            </a:pPr>
            <a:r>
              <a:rPr lang="en-US" sz="2300" b="1" dirty="0">
                <a:solidFill>
                  <a:srgbClr val="272525"/>
                </a:solidFill>
                <a:latin typeface="Petrona Bold" pitchFamily="34" charset="0"/>
                <a:ea typeface="Petrona Bold" pitchFamily="34" charset="-122"/>
                <a:cs typeface="Petrona Bold" pitchFamily="34" charset="-120"/>
              </a:rPr>
              <a:t>Bộ tối ưu hóa</a:t>
            </a:r>
            <a:endParaRPr lang="en-US" sz="2300" dirty="0"/>
          </a:p>
        </p:txBody>
      </p:sp>
      <p:sp>
        <p:nvSpPr>
          <p:cNvPr id="9" name="Text 5"/>
          <p:cNvSpPr/>
          <p:nvPr/>
        </p:nvSpPr>
        <p:spPr>
          <a:xfrm>
            <a:off x="4098369" y="3576518"/>
            <a:ext cx="3083243" cy="683895"/>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RMSprop với learning rate 0.0001</a:t>
            </a:r>
            <a:endParaRPr lang="en-US" sz="1650" dirty="0"/>
          </a:p>
        </p:txBody>
      </p:sp>
      <p:pic>
        <p:nvPicPr>
          <p:cNvPr id="10" name="Image 2" descr="preencoded.png"/>
          <p:cNvPicPr>
            <a:picLocks noChangeAspect="1"/>
          </p:cNvPicPr>
          <p:nvPr/>
        </p:nvPicPr>
        <p:blipFill>
          <a:blip r:embed="rId5"/>
          <a:stretch>
            <a:fillRect/>
          </a:stretch>
        </p:blipFill>
        <p:spPr>
          <a:xfrm>
            <a:off x="7448788" y="2332792"/>
            <a:ext cx="534353" cy="534352"/>
          </a:xfrm>
          <a:prstGeom prst="rect">
            <a:avLst/>
          </a:prstGeom>
        </p:spPr>
      </p:pic>
      <p:sp>
        <p:nvSpPr>
          <p:cNvPr id="11" name="Text 6"/>
          <p:cNvSpPr/>
          <p:nvPr/>
        </p:nvSpPr>
        <p:spPr>
          <a:xfrm>
            <a:off x="7448788" y="3080861"/>
            <a:ext cx="2939177" cy="367427"/>
          </a:xfrm>
          <a:prstGeom prst="rect">
            <a:avLst/>
          </a:prstGeom>
          <a:noFill/>
          <a:ln/>
        </p:spPr>
        <p:txBody>
          <a:bodyPr wrap="none" lIns="0" tIns="0" rIns="0" bIns="0" rtlCol="0" anchor="t"/>
          <a:lstStyle/>
          <a:p>
            <a:pPr marL="0" indent="0" algn="l">
              <a:lnSpc>
                <a:spcPts val="2850"/>
              </a:lnSpc>
              <a:buNone/>
            </a:pPr>
            <a:r>
              <a:rPr lang="en-US" sz="2300" b="1" dirty="0">
                <a:solidFill>
                  <a:srgbClr val="272525"/>
                </a:solidFill>
                <a:latin typeface="Petrona Bold" pitchFamily="34" charset="0"/>
                <a:ea typeface="Petrona Bold" pitchFamily="34" charset="-122"/>
                <a:cs typeface="Petrona Bold" pitchFamily="34" charset="-120"/>
              </a:rPr>
              <a:t>Đo lường hiệu năng</a:t>
            </a:r>
            <a:endParaRPr lang="en-US" sz="2300" dirty="0"/>
          </a:p>
        </p:txBody>
      </p:sp>
      <p:sp>
        <p:nvSpPr>
          <p:cNvPr id="12" name="Text 7"/>
          <p:cNvSpPr/>
          <p:nvPr/>
        </p:nvSpPr>
        <p:spPr>
          <a:xfrm>
            <a:off x="7448788" y="3576518"/>
            <a:ext cx="3083123" cy="341948"/>
          </a:xfrm>
          <a:prstGeom prst="rect">
            <a:avLst/>
          </a:prstGeom>
          <a:noFill/>
          <a:ln/>
        </p:spPr>
        <p:txBody>
          <a:bodyPr wrap="non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Accuracy, Classification </a:t>
            </a:r>
          </a:p>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report, Confusion matrix</a:t>
            </a:r>
          </a:p>
        </p:txBody>
      </p:sp>
      <p:pic>
        <p:nvPicPr>
          <p:cNvPr id="13" name="Image 3" descr="preencoded.png"/>
          <p:cNvPicPr>
            <a:picLocks noChangeAspect="1"/>
          </p:cNvPicPr>
          <p:nvPr/>
        </p:nvPicPr>
        <p:blipFill>
          <a:blip r:embed="rId6"/>
          <a:stretch>
            <a:fillRect/>
          </a:stretch>
        </p:blipFill>
        <p:spPr>
          <a:xfrm>
            <a:off x="10799088" y="2332792"/>
            <a:ext cx="534353" cy="534352"/>
          </a:xfrm>
          <a:prstGeom prst="rect">
            <a:avLst/>
          </a:prstGeom>
        </p:spPr>
      </p:pic>
      <p:sp>
        <p:nvSpPr>
          <p:cNvPr id="14" name="Text 8"/>
          <p:cNvSpPr/>
          <p:nvPr/>
        </p:nvSpPr>
        <p:spPr>
          <a:xfrm>
            <a:off x="10799088" y="3080861"/>
            <a:ext cx="2939177" cy="367427"/>
          </a:xfrm>
          <a:prstGeom prst="rect">
            <a:avLst/>
          </a:prstGeom>
          <a:noFill/>
          <a:ln/>
        </p:spPr>
        <p:txBody>
          <a:bodyPr wrap="none" lIns="0" tIns="0" rIns="0" bIns="0" rtlCol="0" anchor="t"/>
          <a:lstStyle/>
          <a:p>
            <a:pPr marL="0" indent="0" algn="l">
              <a:lnSpc>
                <a:spcPts val="2850"/>
              </a:lnSpc>
              <a:buNone/>
            </a:pPr>
            <a:r>
              <a:rPr lang="en-US" sz="2300" b="1" dirty="0">
                <a:solidFill>
                  <a:srgbClr val="272525"/>
                </a:solidFill>
                <a:latin typeface="Petrona Bold" pitchFamily="34" charset="0"/>
                <a:ea typeface="Petrona Bold" pitchFamily="34" charset="-122"/>
                <a:cs typeface="Petrona Bold" pitchFamily="34" charset="-120"/>
              </a:rPr>
              <a:t>Cơ chế dừng sớm</a:t>
            </a:r>
            <a:endParaRPr lang="en-US" sz="2300" dirty="0"/>
          </a:p>
        </p:txBody>
      </p:sp>
      <p:sp>
        <p:nvSpPr>
          <p:cNvPr id="15" name="Text 9"/>
          <p:cNvSpPr/>
          <p:nvPr/>
        </p:nvSpPr>
        <p:spPr>
          <a:xfrm>
            <a:off x="10799088" y="3576518"/>
            <a:ext cx="3083243" cy="1367790"/>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EarlyStopping để tránh overfitting bằng cách theo dõi hiệu suất trên tập kiểm tra (validation accuracy)</a:t>
            </a:r>
            <a:endParaRPr lang="en-US" sz="1650" dirty="0"/>
          </a:p>
        </p:txBody>
      </p:sp>
      <p:pic>
        <p:nvPicPr>
          <p:cNvPr id="16" name="Image 4" descr="preencoded.png"/>
          <p:cNvPicPr>
            <a:picLocks noChangeAspect="1"/>
          </p:cNvPicPr>
          <p:nvPr/>
        </p:nvPicPr>
        <p:blipFill>
          <a:blip r:embed="rId7"/>
          <a:stretch>
            <a:fillRect/>
          </a:stretch>
        </p:blipFill>
        <p:spPr>
          <a:xfrm>
            <a:off x="748070" y="5371743"/>
            <a:ext cx="534353" cy="534352"/>
          </a:xfrm>
          <a:prstGeom prst="rect">
            <a:avLst/>
          </a:prstGeom>
        </p:spPr>
      </p:pic>
      <p:sp>
        <p:nvSpPr>
          <p:cNvPr id="17" name="Text 10"/>
          <p:cNvSpPr/>
          <p:nvPr/>
        </p:nvSpPr>
        <p:spPr>
          <a:xfrm>
            <a:off x="748070" y="6119812"/>
            <a:ext cx="2939177" cy="367427"/>
          </a:xfrm>
          <a:prstGeom prst="rect">
            <a:avLst/>
          </a:prstGeom>
          <a:noFill/>
          <a:ln/>
        </p:spPr>
        <p:txBody>
          <a:bodyPr wrap="none" lIns="0" tIns="0" rIns="0" bIns="0" rtlCol="0" anchor="t"/>
          <a:lstStyle/>
          <a:p>
            <a:pPr marL="0" indent="0" algn="l">
              <a:lnSpc>
                <a:spcPts val="2850"/>
              </a:lnSpc>
              <a:buNone/>
            </a:pPr>
            <a:r>
              <a:rPr lang="en-US" sz="2300" b="1" dirty="0">
                <a:solidFill>
                  <a:srgbClr val="272525"/>
                </a:solidFill>
                <a:latin typeface="Petrona Bold" pitchFamily="34" charset="0"/>
                <a:ea typeface="Petrona Bold" pitchFamily="34" charset="-122"/>
                <a:cs typeface="Petrona Bold" pitchFamily="34" charset="-120"/>
              </a:rPr>
              <a:t>Lưu mô hình</a:t>
            </a:r>
            <a:endParaRPr lang="en-US" sz="2300" dirty="0"/>
          </a:p>
        </p:txBody>
      </p:sp>
      <p:sp>
        <p:nvSpPr>
          <p:cNvPr id="18" name="Text 11"/>
          <p:cNvSpPr/>
          <p:nvPr/>
        </p:nvSpPr>
        <p:spPr>
          <a:xfrm>
            <a:off x="748070" y="6615470"/>
            <a:ext cx="3083123" cy="1025843"/>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Inter" pitchFamily="34" charset="0"/>
                <a:ea typeface="Inter" pitchFamily="34" charset="-122"/>
                <a:cs typeface="Inter" pitchFamily="34" charset="-120"/>
              </a:rPr>
              <a:t>ModelCheckpoint để lưu mô hình tốt nhất trong quá trình huấn luyện</a:t>
            </a:r>
            <a:endParaRPr lang="en-US" sz="16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name="Slide 11">
    <p:spTree>
      <p:nvGrpSpPr>
        <p:cNvPr id="1" name=""/>
        <p:cNvGrpSpPr/>
        <p:nvPr/>
      </p:nvGrpSpPr>
      <p:grpSpPr>
        <a:xfrm>
          <a:off x="0" y="0"/>
          <a:ext cx="0" cy="0"/>
          <a:chOff x="0" y="0"/>
          <a:chExt cx="0" cy="0"/>
        </a:xfrm>
      </p:grpSpPr>
      <p:sp>
        <p:nvSpPr>
          <p:cNvPr id="2" name="Text 0"/>
          <p:cNvSpPr/>
          <p:nvPr/>
        </p:nvSpPr>
        <p:spPr>
          <a:xfrm>
            <a:off x="541377" y="482798"/>
            <a:ext cx="4254103" cy="531733"/>
          </a:xfrm>
          <a:prstGeom prst="rect">
            <a:avLst/>
          </a:prstGeom>
          <a:noFill/>
          <a:ln/>
        </p:spPr>
        <p:txBody>
          <a:bodyPr wrap="none" lIns="0" tIns="0" rIns="0" bIns="0" rtlCol="0" anchor="t"/>
          <a:lstStyle/>
          <a:p>
            <a:pPr marL="0" indent="0" algn="l">
              <a:lnSpc>
                <a:spcPts val="4150"/>
              </a:lnSpc>
              <a:buNone/>
            </a:pPr>
            <a:r>
              <a:rPr lang="en-US" sz="3300" b="1" dirty="0">
                <a:solidFill>
                  <a:srgbClr val="F95F88"/>
                </a:solidFill>
                <a:latin typeface="Petrona Bold" pitchFamily="34" charset="0"/>
                <a:ea typeface="Petrona Bold" pitchFamily="34" charset="-122"/>
                <a:cs typeface="Petrona Bold" pitchFamily="34" charset="-120"/>
              </a:rPr>
              <a:t>Kết quả đạt được</a:t>
            </a:r>
            <a:endParaRPr lang="en-US" sz="3300" dirty="0"/>
          </a:p>
        </p:txBody>
      </p:sp>
      <p:pic>
        <p:nvPicPr>
          <p:cNvPr id="3" name="Image 0" descr="preencoded.png"/>
          <p:cNvPicPr>
            <a:picLocks noChangeAspect="1"/>
          </p:cNvPicPr>
          <p:nvPr/>
        </p:nvPicPr>
        <p:blipFill>
          <a:blip r:embed="rId3"/>
          <a:stretch>
            <a:fillRect/>
          </a:stretch>
        </p:blipFill>
        <p:spPr>
          <a:xfrm>
            <a:off x="541377" y="1323856"/>
            <a:ext cx="11495723" cy="4737497"/>
          </a:xfrm>
          <a:prstGeom prst="rect">
            <a:avLst/>
          </a:prstGeom>
        </p:spPr>
      </p:pic>
      <p:sp>
        <p:nvSpPr>
          <p:cNvPr id="4" name="Text 1"/>
          <p:cNvSpPr/>
          <p:nvPr/>
        </p:nvSpPr>
        <p:spPr>
          <a:xfrm>
            <a:off x="541377" y="6235303"/>
            <a:ext cx="13547646" cy="247412"/>
          </a:xfrm>
          <a:prstGeom prst="rect">
            <a:avLst/>
          </a:prstGeom>
          <a:noFill/>
          <a:ln/>
        </p:spPr>
        <p:txBody>
          <a:bodyPr wrap="none" lIns="0" tIns="0" rIns="0" bIns="0" rtlCol="0" anchor="t"/>
          <a:lstStyle/>
          <a:p>
            <a:pPr marL="0" indent="0" algn="l">
              <a:lnSpc>
                <a:spcPts val="1900"/>
              </a:lnSpc>
              <a:buNone/>
            </a:pPr>
            <a:r>
              <a:rPr lang="en-US" sz="1200" dirty="0">
                <a:solidFill>
                  <a:srgbClr val="272525"/>
                </a:solidFill>
                <a:latin typeface="Inter" pitchFamily="34" charset="0"/>
                <a:ea typeface="Inter" pitchFamily="34" charset="-122"/>
                <a:cs typeface="Inter" pitchFamily="34" charset="-120"/>
              </a:rPr>
              <a:t>- Training Loss: Giảm rất nhanh trong 10 epoch đầu, gần như tiệm cận về 0 sau khoảng 30 epoch. Điều này cho thấy mô hình học rất tốt trên dữ liệu huấn luyện</a:t>
            </a:r>
            <a:endParaRPr lang="en-US" sz="1200" dirty="0"/>
          </a:p>
        </p:txBody>
      </p:sp>
      <p:sp>
        <p:nvSpPr>
          <p:cNvPr id="5" name="Text 2"/>
          <p:cNvSpPr/>
          <p:nvPr/>
        </p:nvSpPr>
        <p:spPr>
          <a:xfrm>
            <a:off x="541377" y="6656665"/>
            <a:ext cx="13547646" cy="247412"/>
          </a:xfrm>
          <a:prstGeom prst="rect">
            <a:avLst/>
          </a:prstGeom>
          <a:noFill/>
          <a:ln/>
        </p:spPr>
        <p:txBody>
          <a:bodyPr wrap="none" lIns="0" tIns="0" rIns="0" bIns="0" rtlCol="0" anchor="t"/>
          <a:lstStyle/>
          <a:p>
            <a:pPr marL="0" indent="0" algn="l">
              <a:lnSpc>
                <a:spcPts val="1900"/>
              </a:lnSpc>
              <a:buNone/>
            </a:pPr>
            <a:r>
              <a:rPr lang="en-US" sz="1200" dirty="0">
                <a:solidFill>
                  <a:srgbClr val="272525"/>
                </a:solidFill>
                <a:latin typeface="Inter" pitchFamily="34" charset="0"/>
                <a:ea typeface="Inter" pitchFamily="34" charset="-122"/>
                <a:cs typeface="Inter" pitchFamily="34" charset="-120"/>
              </a:rPr>
              <a:t>- Validation Loss : Ban đầu cao nhưng giảm nhanh chóng trong vài epoch đầu. Sau đó dao động nhẹ quanh mức thấp, không tăng rõ rệt</a:t>
            </a:r>
            <a:endParaRPr lang="en-US" sz="1200" dirty="0"/>
          </a:p>
        </p:txBody>
      </p:sp>
      <p:sp>
        <p:nvSpPr>
          <p:cNvPr id="6" name="Text 3"/>
          <p:cNvSpPr/>
          <p:nvPr/>
        </p:nvSpPr>
        <p:spPr>
          <a:xfrm>
            <a:off x="541377" y="7078028"/>
            <a:ext cx="13547646" cy="247412"/>
          </a:xfrm>
          <a:prstGeom prst="rect">
            <a:avLst/>
          </a:prstGeom>
          <a:noFill/>
          <a:ln/>
        </p:spPr>
        <p:txBody>
          <a:bodyPr wrap="none" lIns="0" tIns="0" rIns="0" bIns="0" rtlCol="0" anchor="t"/>
          <a:lstStyle/>
          <a:p>
            <a:pPr marL="0" indent="0" algn="l">
              <a:lnSpc>
                <a:spcPts val="1900"/>
              </a:lnSpc>
              <a:buNone/>
            </a:pPr>
            <a:r>
              <a:rPr lang="en-US" sz="1200" dirty="0">
                <a:solidFill>
                  <a:srgbClr val="272525"/>
                </a:solidFill>
                <a:latin typeface="Inter" pitchFamily="34" charset="0"/>
                <a:ea typeface="Inter" pitchFamily="34" charset="-122"/>
                <a:cs typeface="Inter" pitchFamily="34" charset="-120"/>
              </a:rPr>
              <a:t>- Training Accuracy: Tăng đều từ 0.75 → gần 1.0 trong khoảng 25 epoch đầu. Sau đó duy trì ổn định gần 100%</a:t>
            </a:r>
            <a:endParaRPr lang="en-US" sz="1200" dirty="0"/>
          </a:p>
        </p:txBody>
      </p:sp>
      <p:sp>
        <p:nvSpPr>
          <p:cNvPr id="7" name="Text 4"/>
          <p:cNvSpPr/>
          <p:nvPr/>
        </p:nvSpPr>
        <p:spPr>
          <a:xfrm>
            <a:off x="541377" y="7499390"/>
            <a:ext cx="13547646" cy="247412"/>
          </a:xfrm>
          <a:prstGeom prst="rect">
            <a:avLst/>
          </a:prstGeom>
          <a:noFill/>
          <a:ln/>
        </p:spPr>
        <p:txBody>
          <a:bodyPr wrap="none" lIns="0" tIns="0" rIns="0" bIns="0" rtlCol="0" anchor="t"/>
          <a:lstStyle/>
          <a:p>
            <a:pPr marL="0" indent="0" algn="l">
              <a:lnSpc>
                <a:spcPts val="1900"/>
              </a:lnSpc>
              <a:buNone/>
            </a:pPr>
            <a:r>
              <a:rPr lang="en-US" sz="1200" dirty="0">
                <a:solidFill>
                  <a:srgbClr val="272525"/>
                </a:solidFill>
                <a:latin typeface="Inter" pitchFamily="34" charset="0"/>
                <a:ea typeface="Inter" pitchFamily="34" charset="-122"/>
                <a:cs typeface="Inter" pitchFamily="34" charset="-120"/>
              </a:rPr>
              <a:t>- Validation Accuracy: Bắt đầu từ ~0.25 nhưng tăng mạnh, đạt ~0.9 và giữ ổn định. Dao động nhỏ, không có hiện tượng tụt giảm mạnh</a:t>
            </a:r>
            <a:endParaRPr lang="en-US" sz="12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name="Slide 12">
    <p:spTree>
      <p:nvGrpSpPr>
        <p:cNvPr id="1" name=""/>
        <p:cNvGrpSpPr/>
        <p:nvPr/>
      </p:nvGrpSpPr>
      <p:grpSpPr>
        <a:xfrm>
          <a:off x="0" y="0"/>
          <a:ext cx="0" cy="0"/>
          <a:chOff x="0" y="0"/>
          <a:chExt cx="0" cy="0"/>
        </a:xfrm>
      </p:grpSpPr>
      <p:sp>
        <p:nvSpPr>
          <p:cNvPr id="2" name="Text 0"/>
          <p:cNvSpPr/>
          <p:nvPr/>
        </p:nvSpPr>
        <p:spPr>
          <a:xfrm>
            <a:off x="768906" y="604123"/>
            <a:ext cx="6041946" cy="755213"/>
          </a:xfrm>
          <a:prstGeom prst="rect">
            <a:avLst/>
          </a:prstGeom>
          <a:noFill/>
          <a:ln/>
        </p:spPr>
        <p:txBody>
          <a:bodyPr wrap="none" lIns="0" tIns="0" rIns="0" bIns="0" rtlCol="0" anchor="t"/>
          <a:lstStyle/>
          <a:p>
            <a:pPr marL="0" indent="0" algn="l">
              <a:lnSpc>
                <a:spcPts val="5900"/>
              </a:lnSpc>
              <a:buNone/>
            </a:pPr>
            <a:r>
              <a:rPr lang="en-US" sz="4750" b="1" dirty="0">
                <a:solidFill>
                  <a:srgbClr val="F95F88"/>
                </a:solidFill>
                <a:latin typeface="Petrona Bold" pitchFamily="34" charset="0"/>
                <a:ea typeface="Petrona Bold" pitchFamily="34" charset="-122"/>
                <a:cs typeface="Petrona Bold" pitchFamily="34" charset="-120"/>
              </a:rPr>
              <a:t>Kết quả đạt được</a:t>
            </a:r>
            <a:endParaRPr lang="en-US" sz="4750" dirty="0"/>
          </a:p>
        </p:txBody>
      </p:sp>
      <p:sp>
        <p:nvSpPr>
          <p:cNvPr id="3" name="Text 1"/>
          <p:cNvSpPr/>
          <p:nvPr/>
        </p:nvSpPr>
        <p:spPr>
          <a:xfrm>
            <a:off x="768906" y="1886426"/>
            <a:ext cx="1917025" cy="351472"/>
          </a:xfrm>
          <a:prstGeom prst="rect">
            <a:avLst/>
          </a:prstGeom>
          <a:noFill/>
          <a:ln/>
        </p:spPr>
        <p:txBody>
          <a:bodyPr wrap="none" lIns="0" tIns="0" rIns="0" bIns="0" rtlCol="0" anchor="t"/>
          <a:lstStyle/>
          <a:p>
            <a:pPr marL="0" indent="0" algn="l">
              <a:lnSpc>
                <a:spcPts val="2750"/>
              </a:lnSpc>
              <a:buNone/>
            </a:pPr>
            <a:endParaRPr lang="en-US" sz="1700" dirty="0"/>
          </a:p>
        </p:txBody>
      </p:sp>
      <p:pic>
        <p:nvPicPr>
          <p:cNvPr id="4" name="Image 0" descr="preencoded.png"/>
          <p:cNvPicPr>
            <a:picLocks noChangeAspect="1"/>
          </p:cNvPicPr>
          <p:nvPr/>
        </p:nvPicPr>
        <p:blipFill>
          <a:blip r:embed="rId3"/>
          <a:stretch>
            <a:fillRect/>
          </a:stretch>
        </p:blipFill>
        <p:spPr>
          <a:xfrm>
            <a:off x="3800475" y="1935837"/>
            <a:ext cx="7044333" cy="4847153"/>
          </a:xfrm>
          <a:prstGeom prst="rect">
            <a:avLst/>
          </a:prstGeom>
        </p:spPr>
      </p:pic>
      <p:sp>
        <p:nvSpPr>
          <p:cNvPr id="5" name="Text 2"/>
          <p:cNvSpPr/>
          <p:nvPr/>
        </p:nvSpPr>
        <p:spPr>
          <a:xfrm>
            <a:off x="11959471" y="1886426"/>
            <a:ext cx="1917025" cy="351472"/>
          </a:xfrm>
          <a:prstGeom prst="rect">
            <a:avLst/>
          </a:prstGeom>
          <a:noFill/>
          <a:ln/>
        </p:spPr>
        <p:txBody>
          <a:bodyPr wrap="none" lIns="0" tIns="0" rIns="0" bIns="0" rtlCol="0" anchor="t"/>
          <a:lstStyle/>
          <a:p>
            <a:pPr marL="0" indent="0" algn="l">
              <a:lnSpc>
                <a:spcPts val="2750"/>
              </a:lnSpc>
              <a:buNone/>
            </a:pPr>
            <a:endParaRPr lang="en-US" sz="1700" dirty="0"/>
          </a:p>
        </p:txBody>
      </p:sp>
      <p:sp>
        <p:nvSpPr>
          <p:cNvPr id="6" name="Text 3"/>
          <p:cNvSpPr/>
          <p:nvPr/>
        </p:nvSpPr>
        <p:spPr>
          <a:xfrm>
            <a:off x="768906" y="7277100"/>
            <a:ext cx="13092589" cy="351472"/>
          </a:xfrm>
          <a:prstGeom prst="rect">
            <a:avLst/>
          </a:prstGeom>
          <a:noFill/>
          <a:ln/>
        </p:spPr>
        <p:txBody>
          <a:bodyPr wrap="none" lIns="0" tIns="0" rIns="0" bIns="0" rtlCol="0" anchor="t"/>
          <a:lstStyle/>
          <a:p>
            <a:pPr marL="0" indent="0" algn="l">
              <a:lnSpc>
                <a:spcPts val="2750"/>
              </a:lnSpc>
              <a:buNone/>
            </a:pPr>
            <a:endParaRPr lang="en-US" sz="17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name="Slide 13">
    <p:spTree>
      <p:nvGrpSpPr>
        <p:cNvPr id="1" name=""/>
        <p:cNvGrpSpPr/>
        <p:nvPr/>
      </p:nvGrpSpPr>
      <p:grpSpPr>
        <a:xfrm>
          <a:off x="0" y="0"/>
          <a:ext cx="0" cy="0"/>
          <a:chOff x="0" y="0"/>
          <a:chExt cx="0" cy="0"/>
        </a:xfrm>
      </p:grpSpPr>
      <p:sp>
        <p:nvSpPr>
          <p:cNvPr id="2" name="Text 0"/>
          <p:cNvSpPr/>
          <p:nvPr/>
        </p:nvSpPr>
        <p:spPr>
          <a:xfrm>
            <a:off x="793790" y="963454"/>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Kết quả đạt được</a:t>
            </a:r>
            <a:endParaRPr lang="en-US" sz="4900" dirty="0"/>
          </a:p>
        </p:txBody>
      </p:sp>
      <p:pic>
        <p:nvPicPr>
          <p:cNvPr id="3" name="Image 0" descr="preencoded.png"/>
          <p:cNvPicPr>
            <a:picLocks noChangeAspect="1"/>
          </p:cNvPicPr>
          <p:nvPr/>
        </p:nvPicPr>
        <p:blipFill>
          <a:blip r:embed="rId3"/>
          <a:stretch>
            <a:fillRect/>
          </a:stretch>
        </p:blipFill>
        <p:spPr>
          <a:xfrm>
            <a:off x="793790" y="2196703"/>
            <a:ext cx="10306407" cy="4451390"/>
          </a:xfrm>
          <a:prstGeom prst="rect">
            <a:avLst/>
          </a:prstGeom>
        </p:spPr>
      </p:pic>
      <p:sp>
        <p:nvSpPr>
          <p:cNvPr id="4" name="Text 1"/>
          <p:cNvSpPr/>
          <p:nvPr/>
        </p:nvSpPr>
        <p:spPr>
          <a:xfrm>
            <a:off x="793790" y="6903244"/>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3" name="Text 0"/>
          <p:cNvSpPr/>
          <p:nvPr/>
        </p:nvSpPr>
        <p:spPr>
          <a:xfrm>
            <a:off x="4451390" y="2107525"/>
            <a:ext cx="6955036"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Thành Viên trong Nhóm</a:t>
            </a:r>
            <a:endParaRPr lang="en-US" sz="4900" dirty="0"/>
          </a:p>
        </p:txBody>
      </p:sp>
      <p:sp>
        <p:nvSpPr>
          <p:cNvPr id="4" name="Shape 1"/>
          <p:cNvSpPr/>
          <p:nvPr/>
        </p:nvSpPr>
        <p:spPr>
          <a:xfrm>
            <a:off x="4451390" y="3227308"/>
            <a:ext cx="510302" cy="510302"/>
          </a:xfrm>
          <a:prstGeom prst="roundRect">
            <a:avLst>
              <a:gd name="adj" fmla="val 18669"/>
            </a:avLst>
          </a:prstGeom>
          <a:solidFill>
            <a:srgbClr val="E0D7F4"/>
          </a:solidFill>
          <a:ln w="7620">
            <a:solidFill>
              <a:srgbClr val="C6BDDA"/>
            </a:solidFill>
            <a:prstDash val="solid"/>
          </a:ln>
        </p:spPr>
        <p:txBody>
          <a:bodyPr/>
          <a:lstStyle/>
          <a:p>
            <a:endParaRPr lang="en-US"/>
          </a:p>
        </p:txBody>
      </p:sp>
      <p:pic>
        <p:nvPicPr>
          <p:cNvPr id="5" name="Image 1" descr="preencoded.png"/>
          <p:cNvPicPr>
            <a:picLocks noChangeAspect="1"/>
          </p:cNvPicPr>
          <p:nvPr/>
        </p:nvPicPr>
        <p:blipFill>
          <a:blip r:embed="rId4"/>
          <a:stretch>
            <a:fillRect/>
          </a:stretch>
        </p:blipFill>
        <p:spPr>
          <a:xfrm>
            <a:off x="4519434" y="3248561"/>
            <a:ext cx="374213" cy="467797"/>
          </a:xfrm>
          <a:prstGeom prst="rect">
            <a:avLst/>
          </a:prstGeom>
        </p:spPr>
      </p:pic>
      <p:sp>
        <p:nvSpPr>
          <p:cNvPr id="6" name="Text 2"/>
          <p:cNvSpPr/>
          <p:nvPr/>
        </p:nvSpPr>
        <p:spPr>
          <a:xfrm>
            <a:off x="5188506" y="3305175"/>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VÕ ĐỨC HÒA</a:t>
            </a:r>
            <a:endParaRPr lang="en-US" sz="2450" dirty="0"/>
          </a:p>
        </p:txBody>
      </p:sp>
      <p:sp>
        <p:nvSpPr>
          <p:cNvPr id="7" name="Text 3"/>
          <p:cNvSpPr/>
          <p:nvPr/>
        </p:nvSpPr>
        <p:spPr>
          <a:xfrm>
            <a:off x="5188506" y="3831193"/>
            <a:ext cx="3813810" cy="362903"/>
          </a:xfrm>
          <a:prstGeom prst="rect">
            <a:avLst/>
          </a:prstGeom>
          <a:noFill/>
          <a:ln/>
        </p:spPr>
        <p:txBody>
          <a:bodyPr wrap="none" lIns="0" tIns="0" rIns="0" bIns="0" rtlCol="0" anchor="t"/>
          <a:lstStyle/>
          <a:p>
            <a:pPr marL="0" indent="0" algn="r">
              <a:lnSpc>
                <a:spcPts val="2850"/>
              </a:lnSpc>
              <a:buNone/>
            </a:pPr>
            <a:endParaRPr lang="en-US" sz="1750" dirty="0"/>
          </a:p>
        </p:txBody>
      </p:sp>
      <p:sp>
        <p:nvSpPr>
          <p:cNvPr id="8" name="Shape 4"/>
          <p:cNvSpPr/>
          <p:nvPr/>
        </p:nvSpPr>
        <p:spPr>
          <a:xfrm>
            <a:off x="9285803" y="3227308"/>
            <a:ext cx="510302" cy="510302"/>
          </a:xfrm>
          <a:prstGeom prst="roundRect">
            <a:avLst>
              <a:gd name="adj" fmla="val 18669"/>
            </a:avLst>
          </a:prstGeom>
          <a:solidFill>
            <a:srgbClr val="E0D7F4"/>
          </a:solidFill>
          <a:ln w="7620">
            <a:solidFill>
              <a:srgbClr val="C6BDDA"/>
            </a:solidFill>
            <a:prstDash val="solid"/>
          </a:ln>
        </p:spPr>
        <p:txBody>
          <a:bodyPr/>
          <a:lstStyle/>
          <a:p>
            <a:endParaRPr lang="en-US"/>
          </a:p>
        </p:txBody>
      </p:sp>
      <p:pic>
        <p:nvPicPr>
          <p:cNvPr id="9" name="Image 2" descr="preencoded.png"/>
          <p:cNvPicPr>
            <a:picLocks noChangeAspect="1"/>
          </p:cNvPicPr>
          <p:nvPr/>
        </p:nvPicPr>
        <p:blipFill>
          <a:blip r:embed="rId5"/>
          <a:stretch>
            <a:fillRect/>
          </a:stretch>
        </p:blipFill>
        <p:spPr>
          <a:xfrm>
            <a:off x="9353848" y="3248561"/>
            <a:ext cx="374213" cy="467797"/>
          </a:xfrm>
          <a:prstGeom prst="rect">
            <a:avLst/>
          </a:prstGeom>
        </p:spPr>
      </p:pic>
      <p:sp>
        <p:nvSpPr>
          <p:cNvPr id="10" name="Text 5"/>
          <p:cNvSpPr/>
          <p:nvPr/>
        </p:nvSpPr>
        <p:spPr>
          <a:xfrm>
            <a:off x="10022919" y="3305175"/>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21097611</a:t>
            </a:r>
            <a:endParaRPr lang="en-US" sz="2450" dirty="0"/>
          </a:p>
        </p:txBody>
      </p:sp>
      <p:sp>
        <p:nvSpPr>
          <p:cNvPr id="11" name="Shape 6"/>
          <p:cNvSpPr/>
          <p:nvPr/>
        </p:nvSpPr>
        <p:spPr>
          <a:xfrm>
            <a:off x="4451390" y="4647724"/>
            <a:ext cx="510302" cy="510302"/>
          </a:xfrm>
          <a:prstGeom prst="roundRect">
            <a:avLst>
              <a:gd name="adj" fmla="val 18669"/>
            </a:avLst>
          </a:prstGeom>
          <a:solidFill>
            <a:srgbClr val="E0D7F4"/>
          </a:solidFill>
          <a:ln w="7620">
            <a:solidFill>
              <a:srgbClr val="C6BDDA"/>
            </a:solidFill>
            <a:prstDash val="solid"/>
          </a:ln>
        </p:spPr>
        <p:txBody>
          <a:bodyPr/>
          <a:lstStyle/>
          <a:p>
            <a:endParaRPr lang="en-US"/>
          </a:p>
        </p:txBody>
      </p:sp>
      <p:pic>
        <p:nvPicPr>
          <p:cNvPr id="12" name="Image 3" descr="preencoded.png"/>
          <p:cNvPicPr>
            <a:picLocks noChangeAspect="1"/>
          </p:cNvPicPr>
          <p:nvPr/>
        </p:nvPicPr>
        <p:blipFill>
          <a:blip r:embed="rId4"/>
          <a:stretch>
            <a:fillRect/>
          </a:stretch>
        </p:blipFill>
        <p:spPr>
          <a:xfrm>
            <a:off x="4519434" y="4668976"/>
            <a:ext cx="374213" cy="467797"/>
          </a:xfrm>
          <a:prstGeom prst="rect">
            <a:avLst/>
          </a:prstGeom>
        </p:spPr>
      </p:pic>
      <p:sp>
        <p:nvSpPr>
          <p:cNvPr id="13" name="Text 7"/>
          <p:cNvSpPr/>
          <p:nvPr/>
        </p:nvSpPr>
        <p:spPr>
          <a:xfrm>
            <a:off x="5188506" y="4725591"/>
            <a:ext cx="3700224"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DƯƠNG TRẦN KIM NGÂN</a:t>
            </a:r>
            <a:endParaRPr lang="en-US" sz="2450" dirty="0"/>
          </a:p>
        </p:txBody>
      </p:sp>
      <p:sp>
        <p:nvSpPr>
          <p:cNvPr id="14" name="Shape 8"/>
          <p:cNvSpPr/>
          <p:nvPr/>
        </p:nvSpPr>
        <p:spPr>
          <a:xfrm>
            <a:off x="9285803" y="4647724"/>
            <a:ext cx="510302" cy="510302"/>
          </a:xfrm>
          <a:prstGeom prst="roundRect">
            <a:avLst>
              <a:gd name="adj" fmla="val 18669"/>
            </a:avLst>
          </a:prstGeom>
          <a:solidFill>
            <a:srgbClr val="E0D7F4"/>
          </a:solidFill>
          <a:ln w="7620">
            <a:solidFill>
              <a:srgbClr val="C6BDDA"/>
            </a:solidFill>
            <a:prstDash val="solid"/>
          </a:ln>
        </p:spPr>
        <p:txBody>
          <a:bodyPr/>
          <a:lstStyle/>
          <a:p>
            <a:endParaRPr lang="en-US"/>
          </a:p>
        </p:txBody>
      </p:sp>
      <p:pic>
        <p:nvPicPr>
          <p:cNvPr id="15" name="Image 4" descr="preencoded.png"/>
          <p:cNvPicPr>
            <a:picLocks noChangeAspect="1"/>
          </p:cNvPicPr>
          <p:nvPr/>
        </p:nvPicPr>
        <p:blipFill>
          <a:blip r:embed="rId5"/>
          <a:stretch>
            <a:fillRect/>
          </a:stretch>
        </p:blipFill>
        <p:spPr>
          <a:xfrm>
            <a:off x="9353848" y="4668976"/>
            <a:ext cx="374213" cy="467797"/>
          </a:xfrm>
          <a:prstGeom prst="rect">
            <a:avLst/>
          </a:prstGeom>
        </p:spPr>
      </p:pic>
      <p:sp>
        <p:nvSpPr>
          <p:cNvPr id="16" name="Text 9"/>
          <p:cNvSpPr/>
          <p:nvPr/>
        </p:nvSpPr>
        <p:spPr>
          <a:xfrm>
            <a:off x="10022919" y="4725591"/>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21025511</a:t>
            </a:r>
            <a:endParaRPr lang="en-US" sz="2450" dirty="0"/>
          </a:p>
        </p:txBody>
      </p:sp>
      <p:sp>
        <p:nvSpPr>
          <p:cNvPr id="17" name="Shape 10"/>
          <p:cNvSpPr/>
          <p:nvPr/>
        </p:nvSpPr>
        <p:spPr>
          <a:xfrm>
            <a:off x="4451390" y="5611654"/>
            <a:ext cx="510302" cy="510302"/>
          </a:xfrm>
          <a:prstGeom prst="roundRect">
            <a:avLst>
              <a:gd name="adj" fmla="val 18669"/>
            </a:avLst>
          </a:prstGeom>
          <a:solidFill>
            <a:srgbClr val="E0D7F4"/>
          </a:solidFill>
          <a:ln w="7620">
            <a:solidFill>
              <a:srgbClr val="C6BDDA"/>
            </a:solidFill>
            <a:prstDash val="solid"/>
          </a:ln>
        </p:spPr>
        <p:txBody>
          <a:bodyPr/>
          <a:lstStyle/>
          <a:p>
            <a:endParaRPr lang="en-US"/>
          </a:p>
        </p:txBody>
      </p:sp>
      <p:pic>
        <p:nvPicPr>
          <p:cNvPr id="18" name="Image 5" descr="preencoded.png"/>
          <p:cNvPicPr>
            <a:picLocks noChangeAspect="1"/>
          </p:cNvPicPr>
          <p:nvPr/>
        </p:nvPicPr>
        <p:blipFill>
          <a:blip r:embed="rId4"/>
          <a:stretch>
            <a:fillRect/>
          </a:stretch>
        </p:blipFill>
        <p:spPr>
          <a:xfrm>
            <a:off x="4519434" y="5632906"/>
            <a:ext cx="374213" cy="467797"/>
          </a:xfrm>
          <a:prstGeom prst="rect">
            <a:avLst/>
          </a:prstGeom>
        </p:spPr>
      </p:pic>
      <p:sp>
        <p:nvSpPr>
          <p:cNvPr id="19" name="Text 11"/>
          <p:cNvSpPr/>
          <p:nvPr/>
        </p:nvSpPr>
        <p:spPr>
          <a:xfrm>
            <a:off x="5188506" y="5689521"/>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PHẠM NHỰT MINH</a:t>
            </a:r>
            <a:endParaRPr lang="en-US" sz="2450" dirty="0"/>
          </a:p>
        </p:txBody>
      </p:sp>
      <p:sp>
        <p:nvSpPr>
          <p:cNvPr id="20" name="Shape 12"/>
          <p:cNvSpPr/>
          <p:nvPr/>
        </p:nvSpPr>
        <p:spPr>
          <a:xfrm>
            <a:off x="9285803" y="5611654"/>
            <a:ext cx="510302" cy="510302"/>
          </a:xfrm>
          <a:prstGeom prst="roundRect">
            <a:avLst>
              <a:gd name="adj" fmla="val 18669"/>
            </a:avLst>
          </a:prstGeom>
          <a:solidFill>
            <a:srgbClr val="E0D7F4"/>
          </a:solidFill>
          <a:ln w="7620">
            <a:solidFill>
              <a:srgbClr val="C6BDDA"/>
            </a:solidFill>
            <a:prstDash val="solid"/>
          </a:ln>
        </p:spPr>
        <p:txBody>
          <a:bodyPr/>
          <a:lstStyle/>
          <a:p>
            <a:endParaRPr lang="en-US"/>
          </a:p>
        </p:txBody>
      </p:sp>
      <p:pic>
        <p:nvPicPr>
          <p:cNvPr id="21" name="Image 6" descr="preencoded.png"/>
          <p:cNvPicPr>
            <a:picLocks noChangeAspect="1"/>
          </p:cNvPicPr>
          <p:nvPr/>
        </p:nvPicPr>
        <p:blipFill>
          <a:blip r:embed="rId5"/>
          <a:stretch>
            <a:fillRect/>
          </a:stretch>
        </p:blipFill>
        <p:spPr>
          <a:xfrm>
            <a:off x="9353848" y="5632906"/>
            <a:ext cx="374213" cy="467797"/>
          </a:xfrm>
          <a:prstGeom prst="rect">
            <a:avLst/>
          </a:prstGeom>
        </p:spPr>
      </p:pic>
      <p:sp>
        <p:nvSpPr>
          <p:cNvPr id="22" name="Text 13"/>
          <p:cNvSpPr/>
          <p:nvPr/>
        </p:nvSpPr>
        <p:spPr>
          <a:xfrm>
            <a:off x="10022919" y="5689521"/>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21021471</a:t>
            </a:r>
            <a:endParaRPr lang="en-US" sz="24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name="Slide 14">
    <p:spTree>
      <p:nvGrpSpPr>
        <p:cNvPr id="1" name=""/>
        <p:cNvGrpSpPr/>
        <p:nvPr/>
      </p:nvGrpSpPr>
      <p:grpSpPr>
        <a:xfrm>
          <a:off x="0" y="0"/>
          <a:ext cx="0" cy="0"/>
          <a:chOff x="0" y="0"/>
          <a:chExt cx="0" cy="0"/>
        </a:xfrm>
      </p:grpSpPr>
      <p:sp>
        <p:nvSpPr>
          <p:cNvPr id="2" name="Text 0"/>
          <p:cNvSpPr/>
          <p:nvPr/>
        </p:nvSpPr>
        <p:spPr>
          <a:xfrm>
            <a:off x="793790" y="811768"/>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Kết quả đạt được</a:t>
            </a:r>
            <a:endParaRPr lang="en-US" sz="4900" dirty="0"/>
          </a:p>
        </p:txBody>
      </p:sp>
      <p:pic>
        <p:nvPicPr>
          <p:cNvPr id="3" name="Image 0" descr="preencoded.png"/>
          <p:cNvPicPr>
            <a:picLocks noChangeAspect="1"/>
          </p:cNvPicPr>
          <p:nvPr/>
        </p:nvPicPr>
        <p:blipFill>
          <a:blip r:embed="rId3"/>
          <a:stretch>
            <a:fillRect/>
          </a:stretch>
        </p:blipFill>
        <p:spPr>
          <a:xfrm>
            <a:off x="793790" y="2045018"/>
            <a:ext cx="5975033" cy="4754761"/>
          </a:xfrm>
          <a:prstGeom prst="rect">
            <a:avLst/>
          </a:prstGeom>
        </p:spPr>
      </p:pic>
      <p:sp>
        <p:nvSpPr>
          <p:cNvPr id="4" name="Text 1"/>
          <p:cNvSpPr/>
          <p:nvPr/>
        </p:nvSpPr>
        <p:spPr>
          <a:xfrm>
            <a:off x="793790" y="7054929"/>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name="Slide 15">
    <p:spTree>
      <p:nvGrpSpPr>
        <p:cNvPr id="1" name=""/>
        <p:cNvGrpSpPr/>
        <p:nvPr/>
      </p:nvGrpSpPr>
      <p:grpSpPr>
        <a:xfrm>
          <a:off x="0" y="0"/>
          <a:ext cx="0" cy="0"/>
          <a:chOff x="0" y="0"/>
          <a:chExt cx="0" cy="0"/>
        </a:xfrm>
      </p:grpSpPr>
      <p:sp>
        <p:nvSpPr>
          <p:cNvPr id="2" name="Text 0"/>
          <p:cNvSpPr/>
          <p:nvPr/>
        </p:nvSpPr>
        <p:spPr>
          <a:xfrm>
            <a:off x="793790" y="2080617"/>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Kết luận</a:t>
            </a:r>
            <a:endParaRPr lang="en-US" sz="4900" dirty="0"/>
          </a:p>
        </p:txBody>
      </p:sp>
      <p:sp>
        <p:nvSpPr>
          <p:cNvPr id="3" name="Text 1"/>
          <p:cNvSpPr/>
          <p:nvPr/>
        </p:nvSpPr>
        <p:spPr>
          <a:xfrm>
            <a:off x="1133951" y="3569018"/>
            <a:ext cx="1270265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Mô hình CNN cho kết quả khá tốt nhưng còn một số hạn chế như yêu cầu GPU mạnh, dữ liệu chưa đa dạng và nguy cơ overfitting.</a:t>
            </a:r>
            <a:endParaRPr lang="en-US" sz="1750" dirty="0"/>
          </a:p>
        </p:txBody>
      </p:sp>
      <p:sp>
        <p:nvSpPr>
          <p:cNvPr id="4" name="Text 2"/>
          <p:cNvSpPr/>
          <p:nvPr/>
        </p:nvSpPr>
        <p:spPr>
          <a:xfrm>
            <a:off x="1133951" y="4549973"/>
            <a:ext cx="12702659"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Hiệu suất mô hình còn phụ thuộc vào chất lượng dữ liệu và bước tiền xử lý ảnh.</a:t>
            </a:r>
            <a:endParaRPr lang="en-US" sz="1750" dirty="0"/>
          </a:p>
        </p:txBody>
      </p:sp>
      <p:sp>
        <p:nvSpPr>
          <p:cNvPr id="5" name="Text 3"/>
          <p:cNvSpPr/>
          <p:nvPr/>
        </p:nvSpPr>
        <p:spPr>
          <a:xfrm>
            <a:off x="1133951" y="5168027"/>
            <a:ext cx="1270265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Hướng phát triển: mở rộng và đa dạng hóa tập dữ liệu, áp dụng transfer learning, cải tiến bước tiền xử lý và triển khai mô hình vào ứng dụng thực tế phục vụ nông nghiệp.</a:t>
            </a:r>
            <a:endParaRPr lang="en-US" sz="1750" dirty="0"/>
          </a:p>
        </p:txBody>
      </p:sp>
      <p:sp>
        <p:nvSpPr>
          <p:cNvPr id="6" name="Shape 4"/>
          <p:cNvSpPr/>
          <p:nvPr/>
        </p:nvSpPr>
        <p:spPr>
          <a:xfrm>
            <a:off x="793790" y="3313867"/>
            <a:ext cx="30480" cy="2835116"/>
          </a:xfrm>
          <a:prstGeom prst="rect">
            <a:avLst/>
          </a:prstGeom>
          <a:solidFill>
            <a:srgbClr val="6237C8"/>
          </a:solidFill>
          <a:ln/>
        </p:spPr>
        <p:txBody>
          <a:bodyPr/>
          <a:lstStyle/>
          <a:p>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3724989"/>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THANK YOU!</a:t>
            </a:r>
            <a:endParaRPr lang="en-US" sz="49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sp>
        <p:nvSpPr>
          <p:cNvPr id="2" name="Text 0"/>
          <p:cNvSpPr/>
          <p:nvPr/>
        </p:nvSpPr>
        <p:spPr>
          <a:xfrm>
            <a:off x="793790" y="1375410"/>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Giới thiệu về đề tài</a:t>
            </a:r>
            <a:endParaRPr lang="en-US" sz="4900" dirty="0"/>
          </a:p>
        </p:txBody>
      </p:sp>
      <p:sp>
        <p:nvSpPr>
          <p:cNvPr id="3" name="Text 1"/>
          <p:cNvSpPr/>
          <p:nvPr/>
        </p:nvSpPr>
        <p:spPr>
          <a:xfrm>
            <a:off x="793790" y="2722007"/>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F95F88"/>
                </a:solidFill>
                <a:latin typeface="Petrona Bold" pitchFamily="34" charset="0"/>
                <a:ea typeface="Petrona Bold" pitchFamily="34" charset="-122"/>
                <a:cs typeface="Petrona Bold" pitchFamily="34" charset="-120"/>
              </a:rPr>
              <a:t>Tổng quan </a:t>
            </a:r>
            <a:endParaRPr lang="en-US" sz="2450" dirty="0"/>
          </a:p>
        </p:txBody>
      </p:sp>
      <p:sp>
        <p:nvSpPr>
          <p:cNvPr id="4" name="Text 2"/>
          <p:cNvSpPr/>
          <p:nvPr/>
        </p:nvSpPr>
        <p:spPr>
          <a:xfrm>
            <a:off x="793790" y="3338751"/>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"Nhận diện các loại bệnh thường gặp trên ngô thông qua lá cây" là một bài toán thuộc lĩnh vực xử lý ảnh và học sâu. Cụ thể, nó sử dụng các kỹ thuật để phân tích hình ảnh lá cây ngô, nhằm nhận diện và phân loại các bệnh thường gặp trên cây ngô, như gỉ sắt, đốm lá, hay cháy lá.</a:t>
            </a:r>
            <a:endParaRPr lang="en-US" sz="1750" dirty="0"/>
          </a:p>
        </p:txBody>
      </p:sp>
      <p:sp>
        <p:nvSpPr>
          <p:cNvPr id="5" name="Text 3"/>
          <p:cNvSpPr/>
          <p:nvPr/>
        </p:nvSpPr>
        <p:spPr>
          <a:xfrm>
            <a:off x="793790" y="5357336"/>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Trong bài của chúng em nhận diện 4 loại nhãn : gỉ sắt, cháy lá, đốm lá, khoẻ mạnh.</a:t>
            </a:r>
            <a:endParaRPr lang="en-US" sz="1750" dirty="0"/>
          </a:p>
        </p:txBody>
      </p:sp>
      <p:sp>
        <p:nvSpPr>
          <p:cNvPr id="6" name="Text 4"/>
          <p:cNvSpPr/>
          <p:nvPr/>
        </p:nvSpPr>
        <p:spPr>
          <a:xfrm>
            <a:off x="793790" y="6287214"/>
            <a:ext cx="6244709"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7" name="Text 5"/>
          <p:cNvSpPr/>
          <p:nvPr/>
        </p:nvSpPr>
        <p:spPr>
          <a:xfrm>
            <a:off x="7599521" y="2722007"/>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F95F88"/>
                </a:solidFill>
                <a:latin typeface="Petrona Bold" pitchFamily="34" charset="0"/>
                <a:ea typeface="Petrona Bold" pitchFamily="34" charset="-122"/>
                <a:cs typeface="Petrona Bold" pitchFamily="34" charset="-120"/>
              </a:rPr>
              <a:t>Ý nghĩa của bài toán</a:t>
            </a:r>
            <a:endParaRPr lang="en-US" sz="2450" dirty="0"/>
          </a:p>
        </p:txBody>
      </p:sp>
      <p:sp>
        <p:nvSpPr>
          <p:cNvPr id="8" name="Text 6"/>
          <p:cNvSpPr/>
          <p:nvPr/>
        </p:nvSpPr>
        <p:spPr>
          <a:xfrm>
            <a:off x="7599521" y="3338751"/>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Giúp </a:t>
            </a:r>
            <a:r>
              <a:rPr lang="en-US" sz="1750" b="1" dirty="0">
                <a:solidFill>
                  <a:srgbClr val="272525"/>
                </a:solidFill>
                <a:latin typeface="Inter" pitchFamily="34" charset="0"/>
                <a:ea typeface="Inter" pitchFamily="34" charset="-122"/>
                <a:cs typeface="Inter" pitchFamily="34" charset="-120"/>
              </a:rPr>
              <a:t>phát hiện bệnh sớm</a:t>
            </a:r>
            <a:r>
              <a:rPr lang="en-US" sz="1750" dirty="0">
                <a:solidFill>
                  <a:srgbClr val="272525"/>
                </a:solidFill>
                <a:latin typeface="Inter" pitchFamily="34" charset="0"/>
                <a:ea typeface="Inter" pitchFamily="34" charset="-122"/>
                <a:cs typeface="Inter" pitchFamily="34" charset="-120"/>
              </a:rPr>
              <a:t>, giảm thiểu thiệt hại, nâng cao năng suất.</a:t>
            </a:r>
            <a:endParaRPr lang="en-US" sz="1750" dirty="0"/>
          </a:p>
        </p:txBody>
      </p:sp>
      <p:sp>
        <p:nvSpPr>
          <p:cNvPr id="9" name="Text 7"/>
          <p:cNvSpPr/>
          <p:nvPr/>
        </p:nvSpPr>
        <p:spPr>
          <a:xfrm>
            <a:off x="7599521" y="414385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Tiết kiệm chi phí, thời gian</a:t>
            </a:r>
            <a:r>
              <a:rPr lang="en-US" sz="1750" dirty="0">
                <a:solidFill>
                  <a:srgbClr val="272525"/>
                </a:solidFill>
                <a:latin typeface="Inter" pitchFamily="34" charset="0"/>
                <a:ea typeface="Inter" pitchFamily="34" charset="-122"/>
                <a:cs typeface="Inter" pitchFamily="34" charset="-120"/>
              </a:rPr>
              <a:t> so với chẩn đoán thủ công.</a:t>
            </a:r>
            <a:endParaRPr lang="en-US" sz="1750" dirty="0"/>
          </a:p>
        </p:txBody>
      </p:sp>
      <p:sp>
        <p:nvSpPr>
          <p:cNvPr id="10" name="Text 8"/>
          <p:cNvSpPr/>
          <p:nvPr/>
        </p:nvSpPr>
        <p:spPr>
          <a:xfrm>
            <a:off x="7599521" y="4586049"/>
            <a:ext cx="6244709" cy="725805"/>
          </a:xfrm>
          <a:prstGeom prst="rect">
            <a:avLst/>
          </a:prstGeom>
          <a:noFill/>
          <a:ln/>
        </p:spPr>
        <p:txBody>
          <a:bodyPr wrap="square" lIns="0" tIns="0" rIns="0" bIns="0" rtlCol="0" anchor="t"/>
          <a:lstStyle/>
          <a:p>
            <a:pPr marL="342900" indent="-342900" algn="l">
              <a:lnSpc>
                <a:spcPts val="2850"/>
              </a:lnSpc>
              <a:buSzPct val="100000"/>
              <a:buChar char="•"/>
            </a:pPr>
            <a:endParaRPr lang="en-US" sz="1750" dirty="0"/>
          </a:p>
        </p:txBody>
      </p:sp>
      <p:sp>
        <p:nvSpPr>
          <p:cNvPr id="11" name="Text 9"/>
          <p:cNvSpPr/>
          <p:nvPr/>
        </p:nvSpPr>
        <p:spPr>
          <a:xfrm>
            <a:off x="7599521" y="4790361"/>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Góp phần phát triển </a:t>
            </a:r>
            <a:r>
              <a:rPr lang="en-US" sz="1750" b="1" dirty="0">
                <a:solidFill>
                  <a:srgbClr val="272525"/>
                </a:solidFill>
                <a:latin typeface="Inter" pitchFamily="34" charset="0"/>
                <a:ea typeface="Inter" pitchFamily="34" charset="-122"/>
                <a:cs typeface="Inter" pitchFamily="34" charset="-120"/>
              </a:rPr>
              <a:t>nông nghiệp công nghệ cao</a:t>
            </a:r>
            <a:r>
              <a:rPr lang="en-US" sz="1750" dirty="0">
                <a:solidFill>
                  <a:srgbClr val="272525"/>
                </a:solidFill>
                <a:latin typeface="Inter" pitchFamily="34" charset="0"/>
                <a:ea typeface="Inter" pitchFamily="34" charset="-122"/>
                <a:cs typeface="Inter" pitchFamily="34" charset="-120"/>
              </a:rPr>
              <a:t> và </a:t>
            </a:r>
            <a:r>
              <a:rPr lang="en-US" sz="1750" b="1" dirty="0">
                <a:solidFill>
                  <a:srgbClr val="272525"/>
                </a:solidFill>
                <a:latin typeface="Inter" pitchFamily="34" charset="0"/>
                <a:ea typeface="Inter" pitchFamily="34" charset="-122"/>
                <a:cs typeface="Inter" pitchFamily="34" charset="-120"/>
              </a:rPr>
              <a:t>bền vững</a:t>
            </a:r>
            <a:r>
              <a:rPr lang="en-US" sz="1750" dirty="0">
                <a:solidFill>
                  <a:srgbClr val="272525"/>
                </a:solidFill>
                <a:latin typeface="Inter" pitchFamily="34" charset="0"/>
                <a:ea typeface="Inter" pitchFamily="34" charset="-122"/>
                <a:cs typeface="Inter" pitchFamily="34" charset="-120"/>
              </a:rPr>
              <a:t>.</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name="Slide 4">
    <p:spTree>
      <p:nvGrpSpPr>
        <p:cNvPr id="1" name=""/>
        <p:cNvGrpSpPr/>
        <p:nvPr/>
      </p:nvGrpSpPr>
      <p:grpSpPr>
        <a:xfrm>
          <a:off x="0" y="0"/>
          <a:ext cx="0" cy="0"/>
          <a:chOff x="0" y="0"/>
          <a:chExt cx="0" cy="0"/>
        </a:xfrm>
      </p:grpSpPr>
      <p:sp>
        <p:nvSpPr>
          <p:cNvPr id="2" name="Text 0"/>
          <p:cNvSpPr/>
          <p:nvPr/>
        </p:nvSpPr>
        <p:spPr>
          <a:xfrm>
            <a:off x="793790" y="2793683"/>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Phân tích yêu cầu</a:t>
            </a:r>
            <a:endParaRPr lang="en-US" sz="4900" dirty="0"/>
          </a:p>
        </p:txBody>
      </p:sp>
      <p:sp>
        <p:nvSpPr>
          <p:cNvPr id="3" name="Shape 1"/>
          <p:cNvSpPr/>
          <p:nvPr/>
        </p:nvSpPr>
        <p:spPr>
          <a:xfrm>
            <a:off x="793790" y="4026932"/>
            <a:ext cx="510302" cy="510302"/>
          </a:xfrm>
          <a:prstGeom prst="roundRect">
            <a:avLst>
              <a:gd name="adj" fmla="val 18669"/>
            </a:avLst>
          </a:prstGeom>
          <a:solidFill>
            <a:srgbClr val="E0D7F4"/>
          </a:solidFill>
          <a:ln w="7620">
            <a:solidFill>
              <a:srgbClr val="C6BDDA"/>
            </a:solidFill>
            <a:prstDash val="solid"/>
          </a:ln>
        </p:spPr>
        <p:txBody>
          <a:bodyPr/>
          <a:lstStyle/>
          <a:p>
            <a:endParaRPr lang="en-US"/>
          </a:p>
        </p:txBody>
      </p:sp>
      <p:sp>
        <p:nvSpPr>
          <p:cNvPr id="4" name="Text 2"/>
          <p:cNvSpPr/>
          <p:nvPr/>
        </p:nvSpPr>
        <p:spPr>
          <a:xfrm>
            <a:off x="1530906" y="4104799"/>
            <a:ext cx="3118842"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Yêu cầu chính</a:t>
            </a:r>
            <a:endParaRPr lang="en-US" sz="2450" dirty="0"/>
          </a:p>
        </p:txBody>
      </p:sp>
      <p:sp>
        <p:nvSpPr>
          <p:cNvPr id="5" name="Text 3"/>
          <p:cNvSpPr/>
          <p:nvPr/>
        </p:nvSpPr>
        <p:spPr>
          <a:xfrm>
            <a:off x="1530906" y="4630817"/>
            <a:ext cx="12305705" cy="362903"/>
          </a:xfrm>
          <a:prstGeom prst="rect">
            <a:avLst/>
          </a:prstGeom>
          <a:noFill/>
          <a:ln/>
        </p:spPr>
        <p:txBody>
          <a:bodyPr wrap="none" lIns="0" tIns="0" rIns="0" bIns="0" rtlCol="0" anchor="t"/>
          <a:lstStyle/>
          <a:p>
            <a:pPr marL="342900" indent="-342900" algn="l">
              <a:lnSpc>
                <a:spcPts val="2850"/>
              </a:lnSpc>
              <a:buSzPct val="100000"/>
              <a:buChar char="•"/>
            </a:pPr>
            <a:r>
              <a:rPr lang="en-US" sz="1750" i="1" dirty="0">
                <a:solidFill>
                  <a:srgbClr val="272525"/>
                </a:solidFill>
                <a:latin typeface="Inter" pitchFamily="34" charset="0"/>
                <a:ea typeface="Inter" pitchFamily="34" charset="-122"/>
                <a:cs typeface="Inter" pitchFamily="34" charset="-120"/>
              </a:rPr>
              <a:t>Phát hiện bệnh</a:t>
            </a:r>
            <a:r>
              <a:rPr lang="en-US" sz="1750" dirty="0">
                <a:solidFill>
                  <a:srgbClr val="272525"/>
                </a:solidFill>
                <a:latin typeface="Inter" pitchFamily="34" charset="0"/>
                <a:ea typeface="Inter" pitchFamily="34" charset="-122"/>
                <a:cs typeface="Inter" pitchFamily="34" charset="-120"/>
              </a:rPr>
              <a:t>: Nhận diện lá ngô có dấu hiệu bệnh hay không.</a:t>
            </a:r>
            <a:endParaRPr lang="en-US" sz="1750" dirty="0"/>
          </a:p>
        </p:txBody>
      </p:sp>
      <p:sp>
        <p:nvSpPr>
          <p:cNvPr id="6" name="Text 4"/>
          <p:cNvSpPr/>
          <p:nvPr/>
        </p:nvSpPr>
        <p:spPr>
          <a:xfrm>
            <a:off x="1530906" y="5073015"/>
            <a:ext cx="12305705" cy="362903"/>
          </a:xfrm>
          <a:prstGeom prst="rect">
            <a:avLst/>
          </a:prstGeom>
          <a:noFill/>
          <a:ln/>
        </p:spPr>
        <p:txBody>
          <a:bodyPr wrap="none" lIns="0" tIns="0" rIns="0" bIns="0" rtlCol="0" anchor="t"/>
          <a:lstStyle/>
          <a:p>
            <a:pPr marL="342900" indent="-342900" algn="l">
              <a:lnSpc>
                <a:spcPts val="2850"/>
              </a:lnSpc>
              <a:buSzPct val="100000"/>
              <a:buChar char="•"/>
            </a:pPr>
            <a:r>
              <a:rPr lang="en-US" sz="1750" i="1" dirty="0">
                <a:solidFill>
                  <a:srgbClr val="272525"/>
                </a:solidFill>
                <a:latin typeface="Inter" pitchFamily="34" charset="0"/>
                <a:ea typeface="Inter" pitchFamily="34" charset="-122"/>
                <a:cs typeface="Inter" pitchFamily="34" charset="-120"/>
              </a:rPr>
              <a:t>Phân loại bệnh</a:t>
            </a:r>
            <a:r>
              <a:rPr lang="en-US" sz="1750" dirty="0">
                <a:solidFill>
                  <a:srgbClr val="272525"/>
                </a:solidFill>
                <a:latin typeface="Inter" pitchFamily="34" charset="0"/>
                <a:ea typeface="Inter" pitchFamily="34" charset="-122"/>
                <a:cs typeface="Inter" pitchFamily="34" charset="-120"/>
              </a:rPr>
              <a:t>: Xác định đúng loại bệnh (gỉ sắt, cháy lá, đốm lá) hoặc khỏe mạnh.</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name="Slide 8">
    <p:spTree>
      <p:nvGrpSpPr>
        <p:cNvPr id="1" name=""/>
        <p:cNvGrpSpPr/>
        <p:nvPr/>
      </p:nvGrpSpPr>
      <p:grpSpPr>
        <a:xfrm>
          <a:off x="0" y="0"/>
          <a:ext cx="0" cy="0"/>
          <a:chOff x="0" y="0"/>
          <a:chExt cx="0" cy="0"/>
        </a:xfrm>
      </p:grpSpPr>
      <p:sp>
        <p:nvSpPr>
          <p:cNvPr id="2" name="Text 0"/>
          <p:cNvSpPr/>
          <p:nvPr/>
        </p:nvSpPr>
        <p:spPr>
          <a:xfrm>
            <a:off x="793790" y="725210"/>
            <a:ext cx="6237684" cy="779621"/>
          </a:xfrm>
          <a:prstGeom prst="rect">
            <a:avLst/>
          </a:prstGeom>
          <a:noFill/>
          <a:ln/>
        </p:spPr>
        <p:txBody>
          <a:bodyPr wrap="none" lIns="0" tIns="0" rIns="0" bIns="0" rtlCol="0" anchor="t"/>
          <a:lstStyle/>
          <a:p>
            <a:pPr marL="0" indent="0" algn="l">
              <a:lnSpc>
                <a:spcPts val="6100"/>
              </a:lnSpc>
              <a:buNone/>
            </a:pPr>
            <a:r>
              <a:rPr lang="en-US" sz="4900" b="1" dirty="0">
                <a:solidFill>
                  <a:srgbClr val="F95F88"/>
                </a:solidFill>
                <a:latin typeface="Petrona Bold" pitchFamily="34" charset="0"/>
                <a:ea typeface="Petrona Bold" pitchFamily="34" charset="-122"/>
                <a:cs typeface="Petrona Bold" pitchFamily="34" charset="-120"/>
              </a:rPr>
              <a:t>Dữ liệu</a:t>
            </a:r>
            <a:endParaRPr lang="en-US" sz="4900" dirty="0"/>
          </a:p>
        </p:txBody>
      </p:sp>
      <p:sp>
        <p:nvSpPr>
          <p:cNvPr id="3" name="Text 1"/>
          <p:cNvSpPr/>
          <p:nvPr/>
        </p:nvSpPr>
        <p:spPr>
          <a:xfrm>
            <a:off x="793790" y="1958459"/>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Bộ dữ liệu được sử dụng là "Corn or Maize Leaf Disease Dataset" từ Kaggle. Sau khi khai phá dữ liệu thì có 3 vấn đề cần phải giải quyết</a:t>
            </a:r>
            <a:endParaRPr lang="en-US" sz="1750" dirty="0"/>
          </a:p>
        </p:txBody>
      </p:sp>
      <p:sp>
        <p:nvSpPr>
          <p:cNvPr id="4" name="Text 2"/>
          <p:cNvSpPr/>
          <p:nvPr/>
        </p:nvSpPr>
        <p:spPr>
          <a:xfrm>
            <a:off x="831175" y="4595932"/>
            <a:ext cx="3747849" cy="389930"/>
          </a:xfrm>
          <a:prstGeom prst="rect">
            <a:avLst/>
          </a:prstGeom>
          <a:noFill/>
          <a:ln/>
        </p:spPr>
        <p:txBody>
          <a:bodyPr wrap="none" lIns="0" tIns="0" rIns="0" bIns="0" rtlCol="0" anchor="t"/>
          <a:lstStyle/>
          <a:p>
            <a:pPr marL="0" indent="0" algn="r">
              <a:lnSpc>
                <a:spcPts val="3050"/>
              </a:lnSpc>
              <a:buNone/>
            </a:pPr>
            <a:r>
              <a:rPr lang="en-US" sz="2450" b="1" dirty="0">
                <a:solidFill>
                  <a:srgbClr val="272525"/>
                </a:solidFill>
                <a:latin typeface="Petrona Bold" pitchFamily="34" charset="0"/>
                <a:ea typeface="Petrona Bold" pitchFamily="34" charset="-122"/>
                <a:cs typeface="Petrona Bold" pitchFamily="34" charset="-120"/>
              </a:rPr>
              <a:t>Xử lý mất cân bằng dữ liệu</a:t>
            </a:r>
            <a:endParaRPr lang="en-US" sz="2450" dirty="0"/>
          </a:p>
        </p:txBody>
      </p:sp>
      <p:sp>
        <p:nvSpPr>
          <p:cNvPr id="5" name="Text 3"/>
          <p:cNvSpPr/>
          <p:nvPr/>
        </p:nvSpPr>
        <p:spPr>
          <a:xfrm>
            <a:off x="793790" y="5121950"/>
            <a:ext cx="3785235" cy="725805"/>
          </a:xfrm>
          <a:prstGeom prst="rect">
            <a:avLst/>
          </a:prstGeom>
          <a:noFill/>
          <a:ln/>
        </p:spPr>
        <p:txBody>
          <a:bodyPr wrap="square" lIns="0" tIns="0" rIns="0" bIns="0" rtlCol="0" anchor="t"/>
          <a:lstStyle/>
          <a:p>
            <a:pPr marL="0" indent="0" algn="r">
              <a:lnSpc>
                <a:spcPts val="2850"/>
              </a:lnSpc>
              <a:buNone/>
            </a:pPr>
            <a:r>
              <a:rPr lang="en-US" sz="1750" dirty="0">
                <a:solidFill>
                  <a:srgbClr val="272525"/>
                </a:solidFill>
                <a:latin typeface="Inter" pitchFamily="34" charset="0"/>
                <a:ea typeface="Inter" pitchFamily="34" charset="-122"/>
                <a:cs typeface="Inter" pitchFamily="34" charset="-120"/>
              </a:rPr>
              <a:t>Tăng cường ảnh ở nhãn bị thiếu dữ liệu</a:t>
            </a:r>
            <a:endParaRPr lang="en-US" sz="1750" dirty="0"/>
          </a:p>
        </p:txBody>
      </p:sp>
      <p:pic>
        <p:nvPicPr>
          <p:cNvPr id="6" name="Image 0" descr="preencoded.png"/>
          <p:cNvPicPr>
            <a:picLocks noChangeAspect="1"/>
          </p:cNvPicPr>
          <p:nvPr/>
        </p:nvPicPr>
        <p:blipFill>
          <a:blip r:embed="rId3"/>
          <a:stretch>
            <a:fillRect/>
          </a:stretch>
        </p:blipFill>
        <p:spPr>
          <a:xfrm>
            <a:off x="5032653" y="2939415"/>
            <a:ext cx="4564975" cy="4564975"/>
          </a:xfrm>
          <a:prstGeom prst="rect">
            <a:avLst/>
          </a:prstGeom>
        </p:spPr>
      </p:pic>
      <p:sp>
        <p:nvSpPr>
          <p:cNvPr id="7" name="Text 4"/>
          <p:cNvSpPr/>
          <p:nvPr/>
        </p:nvSpPr>
        <p:spPr>
          <a:xfrm>
            <a:off x="5980033" y="5022533"/>
            <a:ext cx="318968" cy="398621"/>
          </a:xfrm>
          <a:prstGeom prst="rect">
            <a:avLst/>
          </a:prstGeom>
          <a:noFill/>
          <a:ln/>
        </p:spPr>
        <p:txBody>
          <a:bodyPr wrap="none" lIns="0" tIns="0" rIns="0" bIns="0" rtlCol="0" anchor="t"/>
          <a:lstStyle/>
          <a:p>
            <a:pPr marL="0" indent="0" algn="l">
              <a:lnSpc>
                <a:spcPts val="4000"/>
              </a:lnSpc>
              <a:buNone/>
            </a:pPr>
            <a:r>
              <a:rPr lang="en-US" sz="2500" b="1" dirty="0">
                <a:solidFill>
                  <a:srgbClr val="272525"/>
                </a:solidFill>
                <a:latin typeface="Petrona Bold" pitchFamily="34" charset="0"/>
                <a:ea typeface="Petrona Bold" pitchFamily="34" charset="-122"/>
                <a:cs typeface="Petrona Bold" pitchFamily="34" charset="-120"/>
              </a:rPr>
              <a:t>1</a:t>
            </a:r>
            <a:endParaRPr lang="en-US" sz="2500" dirty="0"/>
          </a:p>
        </p:txBody>
      </p:sp>
      <p:sp>
        <p:nvSpPr>
          <p:cNvPr id="8" name="Text 5"/>
          <p:cNvSpPr/>
          <p:nvPr/>
        </p:nvSpPr>
        <p:spPr>
          <a:xfrm>
            <a:off x="9597628" y="3181469"/>
            <a:ext cx="4238982" cy="779859"/>
          </a:xfrm>
          <a:prstGeom prst="rect">
            <a:avLst/>
          </a:prstGeom>
          <a:noFill/>
          <a:ln/>
        </p:spPr>
        <p:txBody>
          <a:bodyPr wrap="squar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Đưa tất cả ảnh về cùng 1 kích thước</a:t>
            </a:r>
            <a:endParaRPr lang="en-US" sz="2450" dirty="0"/>
          </a:p>
        </p:txBody>
      </p:sp>
      <p:sp>
        <p:nvSpPr>
          <p:cNvPr id="9" name="Text 6"/>
          <p:cNvSpPr/>
          <p:nvPr/>
        </p:nvSpPr>
        <p:spPr>
          <a:xfrm>
            <a:off x="9597628" y="4097417"/>
            <a:ext cx="4238982"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CNN cần một kích thước cố định cho tất cả các hình ảnh mà chúng ta đưa vào</a:t>
            </a:r>
            <a:endParaRPr lang="en-US" sz="1750" dirty="0"/>
          </a:p>
        </p:txBody>
      </p:sp>
      <p:pic>
        <p:nvPicPr>
          <p:cNvPr id="10" name="Image 1" descr="preencoded.png"/>
          <p:cNvPicPr>
            <a:picLocks noChangeAspect="1"/>
          </p:cNvPicPr>
          <p:nvPr/>
        </p:nvPicPr>
        <p:blipFill>
          <a:blip r:embed="rId4"/>
          <a:stretch>
            <a:fillRect/>
          </a:stretch>
        </p:blipFill>
        <p:spPr>
          <a:xfrm>
            <a:off x="5032653" y="2939415"/>
            <a:ext cx="4564975" cy="4564975"/>
          </a:xfrm>
          <a:prstGeom prst="rect">
            <a:avLst/>
          </a:prstGeom>
        </p:spPr>
      </p:pic>
      <p:sp>
        <p:nvSpPr>
          <p:cNvPr id="11" name="Text 7"/>
          <p:cNvSpPr/>
          <p:nvPr/>
        </p:nvSpPr>
        <p:spPr>
          <a:xfrm>
            <a:off x="7743230" y="4004548"/>
            <a:ext cx="318968" cy="398621"/>
          </a:xfrm>
          <a:prstGeom prst="rect">
            <a:avLst/>
          </a:prstGeom>
          <a:noFill/>
          <a:ln/>
        </p:spPr>
        <p:txBody>
          <a:bodyPr wrap="none" lIns="0" tIns="0" rIns="0" bIns="0" rtlCol="0" anchor="t"/>
          <a:lstStyle/>
          <a:p>
            <a:pPr marL="0" indent="0" algn="l">
              <a:lnSpc>
                <a:spcPts val="4000"/>
              </a:lnSpc>
              <a:buNone/>
            </a:pPr>
            <a:r>
              <a:rPr lang="en-US" sz="2500" b="1" dirty="0">
                <a:solidFill>
                  <a:srgbClr val="272525"/>
                </a:solidFill>
                <a:latin typeface="Petrona Bold" pitchFamily="34" charset="0"/>
                <a:ea typeface="Petrona Bold" pitchFamily="34" charset="-122"/>
                <a:cs typeface="Petrona Bold" pitchFamily="34" charset="-120"/>
              </a:rPr>
              <a:t>2</a:t>
            </a:r>
            <a:endParaRPr lang="en-US" sz="2500" dirty="0"/>
          </a:p>
        </p:txBody>
      </p:sp>
      <p:sp>
        <p:nvSpPr>
          <p:cNvPr id="12" name="Text 8"/>
          <p:cNvSpPr/>
          <p:nvPr/>
        </p:nvSpPr>
        <p:spPr>
          <a:xfrm>
            <a:off x="9597628" y="6010394"/>
            <a:ext cx="3234928" cy="389930"/>
          </a:xfrm>
          <a:prstGeom prst="rect">
            <a:avLst/>
          </a:prstGeom>
          <a:noFill/>
          <a:ln/>
        </p:spPr>
        <p:txBody>
          <a:bodyPr wrap="none" lIns="0" tIns="0" rIns="0" bIns="0" rtlCol="0" anchor="t"/>
          <a:lstStyle/>
          <a:p>
            <a:pPr marL="0" indent="0" algn="l">
              <a:lnSpc>
                <a:spcPts val="3050"/>
              </a:lnSpc>
              <a:buNone/>
            </a:pPr>
            <a:r>
              <a:rPr lang="en-US" sz="2450" b="1" dirty="0">
                <a:solidFill>
                  <a:srgbClr val="272525"/>
                </a:solidFill>
                <a:latin typeface="Petrona Bold" pitchFamily="34" charset="0"/>
                <a:ea typeface="Petrona Bold" pitchFamily="34" charset="-122"/>
                <a:cs typeface="Petrona Bold" pitchFamily="34" charset="-120"/>
              </a:rPr>
              <a:t>Chuẩn hóa giá trị pixel</a:t>
            </a:r>
            <a:endParaRPr lang="en-US" sz="2450" dirty="0"/>
          </a:p>
        </p:txBody>
      </p:sp>
      <p:sp>
        <p:nvSpPr>
          <p:cNvPr id="13" name="Text 9"/>
          <p:cNvSpPr/>
          <p:nvPr/>
        </p:nvSpPr>
        <p:spPr>
          <a:xfrm>
            <a:off x="9597628" y="6536412"/>
            <a:ext cx="4238982"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Chuẩn hóa giá trị pixel trong hình ảnh về khoảng từ 0 đến 1</a:t>
            </a:r>
            <a:endParaRPr lang="en-US" sz="1750" dirty="0"/>
          </a:p>
        </p:txBody>
      </p:sp>
      <p:pic>
        <p:nvPicPr>
          <p:cNvPr id="14" name="Image 2" descr="preencoded.png"/>
          <p:cNvPicPr>
            <a:picLocks noChangeAspect="1"/>
          </p:cNvPicPr>
          <p:nvPr/>
        </p:nvPicPr>
        <p:blipFill>
          <a:blip r:embed="rId5"/>
          <a:stretch>
            <a:fillRect/>
          </a:stretch>
        </p:blipFill>
        <p:spPr>
          <a:xfrm>
            <a:off x="5032653" y="2939415"/>
            <a:ext cx="4564975" cy="4564975"/>
          </a:xfrm>
          <a:prstGeom prst="rect">
            <a:avLst/>
          </a:prstGeom>
        </p:spPr>
      </p:pic>
      <p:sp>
        <p:nvSpPr>
          <p:cNvPr id="15" name="Text 10"/>
          <p:cNvSpPr/>
          <p:nvPr/>
        </p:nvSpPr>
        <p:spPr>
          <a:xfrm>
            <a:off x="7743230" y="6040517"/>
            <a:ext cx="318968" cy="398621"/>
          </a:xfrm>
          <a:prstGeom prst="rect">
            <a:avLst/>
          </a:prstGeom>
          <a:noFill/>
          <a:ln/>
        </p:spPr>
        <p:txBody>
          <a:bodyPr wrap="none" lIns="0" tIns="0" rIns="0" bIns="0" rtlCol="0" anchor="t"/>
          <a:lstStyle/>
          <a:p>
            <a:pPr marL="0" indent="0" algn="l">
              <a:lnSpc>
                <a:spcPts val="4000"/>
              </a:lnSpc>
              <a:buNone/>
            </a:pPr>
            <a:r>
              <a:rPr lang="en-US" sz="2500" b="1" dirty="0">
                <a:solidFill>
                  <a:srgbClr val="272525"/>
                </a:solidFill>
                <a:latin typeface="Petrona Bold" pitchFamily="34" charset="0"/>
                <a:ea typeface="Petrona Bold" pitchFamily="34" charset="-122"/>
                <a:cs typeface="Petrona Bold" pitchFamily="34" charset="-120"/>
              </a:rPr>
              <a:t>3</a:t>
            </a:r>
            <a:endParaRPr lang="en-US" sz="25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name="Slide 9">
    <p:spTree>
      <p:nvGrpSpPr>
        <p:cNvPr id="1" name=""/>
        <p:cNvGrpSpPr/>
        <p:nvPr/>
      </p:nvGrpSpPr>
      <p:grpSpPr>
        <a:xfrm>
          <a:off x="0" y="0"/>
          <a:ext cx="0" cy="0"/>
          <a:chOff x="0" y="0"/>
          <a:chExt cx="0" cy="0"/>
        </a:xfrm>
      </p:grpSpPr>
      <p:sp>
        <p:nvSpPr>
          <p:cNvPr id="2" name="Text 0"/>
          <p:cNvSpPr/>
          <p:nvPr/>
        </p:nvSpPr>
        <p:spPr>
          <a:xfrm>
            <a:off x="723543" y="912019"/>
            <a:ext cx="5684996" cy="710565"/>
          </a:xfrm>
          <a:prstGeom prst="rect">
            <a:avLst/>
          </a:prstGeom>
          <a:noFill/>
          <a:ln/>
        </p:spPr>
        <p:txBody>
          <a:bodyPr wrap="none" lIns="0" tIns="0" rIns="0" bIns="0" rtlCol="0" anchor="t"/>
          <a:lstStyle/>
          <a:p>
            <a:pPr marL="0" indent="0" algn="l">
              <a:lnSpc>
                <a:spcPts val="5550"/>
              </a:lnSpc>
              <a:buNone/>
            </a:pPr>
            <a:r>
              <a:rPr lang="en-US" sz="4450" b="1" dirty="0">
                <a:solidFill>
                  <a:srgbClr val="F95F88"/>
                </a:solidFill>
                <a:latin typeface="Petrona Bold" pitchFamily="34" charset="0"/>
                <a:ea typeface="Petrona Bold" pitchFamily="34" charset="-122"/>
                <a:cs typeface="Petrona Bold" pitchFamily="34" charset="-120"/>
              </a:rPr>
              <a:t>Tiền xử lý dữ liệu</a:t>
            </a:r>
            <a:endParaRPr lang="en-US" sz="4450" dirty="0"/>
          </a:p>
        </p:txBody>
      </p:sp>
      <p:sp>
        <p:nvSpPr>
          <p:cNvPr id="3" name="Shape 1"/>
          <p:cNvSpPr/>
          <p:nvPr/>
        </p:nvSpPr>
        <p:spPr>
          <a:xfrm>
            <a:off x="723543" y="4333875"/>
            <a:ext cx="13183314" cy="22860"/>
          </a:xfrm>
          <a:prstGeom prst="roundRect">
            <a:avLst>
              <a:gd name="adj" fmla="val 379818"/>
            </a:avLst>
          </a:prstGeom>
          <a:solidFill>
            <a:srgbClr val="C6BDDA"/>
          </a:solidFill>
          <a:ln/>
        </p:spPr>
        <p:txBody>
          <a:bodyPr/>
          <a:lstStyle/>
          <a:p>
            <a:endParaRPr lang="en-US"/>
          </a:p>
        </p:txBody>
      </p:sp>
      <p:sp>
        <p:nvSpPr>
          <p:cNvPr id="4" name="Shape 2"/>
          <p:cNvSpPr/>
          <p:nvPr/>
        </p:nvSpPr>
        <p:spPr>
          <a:xfrm>
            <a:off x="3271242" y="3713798"/>
            <a:ext cx="22860" cy="620078"/>
          </a:xfrm>
          <a:prstGeom prst="roundRect">
            <a:avLst>
              <a:gd name="adj" fmla="val 379818"/>
            </a:avLst>
          </a:prstGeom>
          <a:solidFill>
            <a:srgbClr val="C6BDDA"/>
          </a:solidFill>
          <a:ln/>
        </p:spPr>
        <p:txBody>
          <a:bodyPr/>
          <a:lstStyle/>
          <a:p>
            <a:endParaRPr lang="en-US"/>
          </a:p>
        </p:txBody>
      </p:sp>
      <p:sp>
        <p:nvSpPr>
          <p:cNvPr id="5" name="Shape 3"/>
          <p:cNvSpPr/>
          <p:nvPr/>
        </p:nvSpPr>
        <p:spPr>
          <a:xfrm>
            <a:off x="3050143" y="4101346"/>
            <a:ext cx="465058" cy="465058"/>
          </a:xfrm>
          <a:prstGeom prst="roundRect">
            <a:avLst>
              <a:gd name="adj" fmla="val 18670"/>
            </a:avLst>
          </a:prstGeom>
          <a:solidFill>
            <a:srgbClr val="E0D7F4"/>
          </a:solidFill>
          <a:ln w="7620">
            <a:solidFill>
              <a:srgbClr val="C6BDDA"/>
            </a:solidFill>
            <a:prstDash val="solid"/>
          </a:ln>
        </p:spPr>
        <p:txBody>
          <a:bodyPr/>
          <a:lstStyle/>
          <a:p>
            <a:endParaRPr lang="en-US"/>
          </a:p>
        </p:txBody>
      </p:sp>
      <p:sp>
        <p:nvSpPr>
          <p:cNvPr id="6" name="Text 4"/>
          <p:cNvSpPr/>
          <p:nvPr/>
        </p:nvSpPr>
        <p:spPr>
          <a:xfrm>
            <a:off x="3112175" y="4120694"/>
            <a:ext cx="340995" cy="426363"/>
          </a:xfrm>
          <a:prstGeom prst="rect">
            <a:avLst/>
          </a:prstGeom>
          <a:noFill/>
          <a:ln/>
        </p:spPr>
        <p:txBody>
          <a:bodyPr wrap="none" lIns="0" tIns="0" rIns="0" bIns="0" rtlCol="0" anchor="t"/>
          <a:lstStyle/>
          <a:p>
            <a:pPr marL="0" indent="0" algn="ctr">
              <a:lnSpc>
                <a:spcPts val="2650"/>
              </a:lnSpc>
              <a:buNone/>
            </a:pPr>
            <a:r>
              <a:rPr lang="en-US" sz="2650" b="1" dirty="0">
                <a:solidFill>
                  <a:srgbClr val="272525"/>
                </a:solidFill>
                <a:latin typeface="Petrona Bold" pitchFamily="34" charset="0"/>
                <a:ea typeface="Petrona Bold" pitchFamily="34" charset="-122"/>
                <a:cs typeface="Petrona Bold" pitchFamily="34" charset="-120"/>
              </a:rPr>
              <a:t>1</a:t>
            </a:r>
            <a:endParaRPr lang="en-US" sz="2650" dirty="0"/>
          </a:p>
        </p:txBody>
      </p:sp>
      <p:sp>
        <p:nvSpPr>
          <p:cNvPr id="7" name="Text 5"/>
          <p:cNvSpPr/>
          <p:nvPr/>
        </p:nvSpPr>
        <p:spPr>
          <a:xfrm>
            <a:off x="1861423" y="2035969"/>
            <a:ext cx="2842498" cy="355163"/>
          </a:xfrm>
          <a:prstGeom prst="rect">
            <a:avLst/>
          </a:prstGeom>
          <a:noFill/>
          <a:ln/>
        </p:spPr>
        <p:txBody>
          <a:bodyPr wrap="none" lIns="0" tIns="0" rIns="0" bIns="0" rtlCol="0" anchor="t"/>
          <a:lstStyle/>
          <a:p>
            <a:pPr marL="0" indent="0" algn="ctr">
              <a:lnSpc>
                <a:spcPts val="2750"/>
              </a:lnSpc>
              <a:buNone/>
            </a:pPr>
            <a:r>
              <a:rPr lang="en-US" sz="2200" b="1" dirty="0">
                <a:solidFill>
                  <a:srgbClr val="272525"/>
                </a:solidFill>
                <a:latin typeface="Petrona Bold" pitchFamily="34" charset="0"/>
                <a:ea typeface="Petrona Bold" pitchFamily="34" charset="-122"/>
                <a:cs typeface="Petrona Bold" pitchFamily="34" charset="-120"/>
              </a:rPr>
              <a:t>Phân chia tập dữ liệu</a:t>
            </a:r>
            <a:endParaRPr lang="en-US" sz="2200" dirty="0"/>
          </a:p>
        </p:txBody>
      </p:sp>
      <p:sp>
        <p:nvSpPr>
          <p:cNvPr id="8" name="Text 6"/>
          <p:cNvSpPr/>
          <p:nvPr/>
        </p:nvSpPr>
        <p:spPr>
          <a:xfrm>
            <a:off x="930235" y="2515076"/>
            <a:ext cx="4704874" cy="991910"/>
          </a:xfrm>
          <a:prstGeom prst="rect">
            <a:avLst/>
          </a:prstGeom>
          <a:noFill/>
          <a:ln/>
        </p:spPr>
        <p:txBody>
          <a:bodyPr wrap="square" lIns="0" tIns="0" rIns="0" bIns="0" rtlCol="0" anchor="t"/>
          <a:lstStyle/>
          <a:p>
            <a:pPr marL="0" indent="0" algn="ctr">
              <a:lnSpc>
                <a:spcPts val="2600"/>
              </a:lnSpc>
              <a:buNone/>
            </a:pPr>
            <a:r>
              <a:rPr lang="en-US" sz="1600" dirty="0">
                <a:solidFill>
                  <a:srgbClr val="272525"/>
                </a:solidFill>
                <a:latin typeface="Inter" pitchFamily="34" charset="0"/>
                <a:ea typeface="Inter" pitchFamily="34" charset="-122"/>
                <a:cs typeface="Inter" pitchFamily="34" charset="-120"/>
              </a:rPr>
              <a:t>Dữ liệu sẽ được chia thành ba phần: 70% dành cho tập huấn luyện, 15% cho tập kiểm tra và 15% còn lại cho tập xác thực. </a:t>
            </a:r>
            <a:endParaRPr lang="en-US" sz="1600" dirty="0"/>
          </a:p>
        </p:txBody>
      </p:sp>
      <p:sp>
        <p:nvSpPr>
          <p:cNvPr id="9" name="Shape 7"/>
          <p:cNvSpPr/>
          <p:nvPr/>
        </p:nvSpPr>
        <p:spPr>
          <a:xfrm>
            <a:off x="5959554" y="4333875"/>
            <a:ext cx="22860" cy="620078"/>
          </a:xfrm>
          <a:prstGeom prst="roundRect">
            <a:avLst>
              <a:gd name="adj" fmla="val 379818"/>
            </a:avLst>
          </a:prstGeom>
          <a:solidFill>
            <a:srgbClr val="C6BDDA"/>
          </a:solidFill>
          <a:ln/>
        </p:spPr>
        <p:txBody>
          <a:bodyPr/>
          <a:lstStyle/>
          <a:p>
            <a:endParaRPr lang="en-US"/>
          </a:p>
        </p:txBody>
      </p:sp>
      <p:sp>
        <p:nvSpPr>
          <p:cNvPr id="10" name="Shape 8"/>
          <p:cNvSpPr/>
          <p:nvPr/>
        </p:nvSpPr>
        <p:spPr>
          <a:xfrm>
            <a:off x="5738455" y="4101346"/>
            <a:ext cx="465058" cy="465058"/>
          </a:xfrm>
          <a:prstGeom prst="roundRect">
            <a:avLst>
              <a:gd name="adj" fmla="val 18670"/>
            </a:avLst>
          </a:prstGeom>
          <a:solidFill>
            <a:srgbClr val="E0D7F4"/>
          </a:solidFill>
          <a:ln w="7620">
            <a:solidFill>
              <a:srgbClr val="C6BDDA"/>
            </a:solidFill>
            <a:prstDash val="solid"/>
          </a:ln>
        </p:spPr>
        <p:txBody>
          <a:bodyPr/>
          <a:lstStyle/>
          <a:p>
            <a:endParaRPr lang="en-US"/>
          </a:p>
        </p:txBody>
      </p:sp>
      <p:sp>
        <p:nvSpPr>
          <p:cNvPr id="11" name="Text 9"/>
          <p:cNvSpPr/>
          <p:nvPr/>
        </p:nvSpPr>
        <p:spPr>
          <a:xfrm>
            <a:off x="5800487" y="4120694"/>
            <a:ext cx="340995" cy="426363"/>
          </a:xfrm>
          <a:prstGeom prst="rect">
            <a:avLst/>
          </a:prstGeom>
          <a:noFill/>
          <a:ln/>
        </p:spPr>
        <p:txBody>
          <a:bodyPr wrap="none" lIns="0" tIns="0" rIns="0" bIns="0" rtlCol="0" anchor="t"/>
          <a:lstStyle/>
          <a:p>
            <a:pPr marL="0" indent="0" algn="ctr">
              <a:lnSpc>
                <a:spcPts val="2650"/>
              </a:lnSpc>
              <a:buNone/>
            </a:pPr>
            <a:r>
              <a:rPr lang="en-US" sz="2650" b="1" dirty="0">
                <a:solidFill>
                  <a:srgbClr val="272525"/>
                </a:solidFill>
                <a:latin typeface="Petrona Bold" pitchFamily="34" charset="0"/>
                <a:ea typeface="Petrona Bold" pitchFamily="34" charset="-122"/>
                <a:cs typeface="Petrona Bold" pitchFamily="34" charset="-120"/>
              </a:rPr>
              <a:t>2</a:t>
            </a:r>
            <a:endParaRPr lang="en-US" sz="2650" dirty="0"/>
          </a:p>
        </p:txBody>
      </p:sp>
      <p:sp>
        <p:nvSpPr>
          <p:cNvPr id="12" name="Text 10"/>
          <p:cNvSpPr/>
          <p:nvPr/>
        </p:nvSpPr>
        <p:spPr>
          <a:xfrm>
            <a:off x="4263033" y="5160764"/>
            <a:ext cx="3415903" cy="355163"/>
          </a:xfrm>
          <a:prstGeom prst="rect">
            <a:avLst/>
          </a:prstGeom>
          <a:noFill/>
          <a:ln/>
        </p:spPr>
        <p:txBody>
          <a:bodyPr wrap="none" lIns="0" tIns="0" rIns="0" bIns="0" rtlCol="0" anchor="t"/>
          <a:lstStyle/>
          <a:p>
            <a:pPr marL="0" indent="0" algn="ctr">
              <a:lnSpc>
                <a:spcPts val="2750"/>
              </a:lnSpc>
              <a:buNone/>
            </a:pPr>
            <a:r>
              <a:rPr lang="en-US" sz="2200" b="1" dirty="0">
                <a:solidFill>
                  <a:srgbClr val="272525"/>
                </a:solidFill>
                <a:latin typeface="Petrona Bold" pitchFamily="34" charset="0"/>
                <a:ea typeface="Petrona Bold" pitchFamily="34" charset="-122"/>
                <a:cs typeface="Petrona Bold" pitchFamily="34" charset="-120"/>
              </a:rPr>
              <a:t>Xử lý mất cân bằng dữ liệu</a:t>
            </a:r>
            <a:endParaRPr lang="en-US" sz="2200" dirty="0"/>
          </a:p>
        </p:txBody>
      </p:sp>
      <p:sp>
        <p:nvSpPr>
          <p:cNvPr id="13" name="Text 11"/>
          <p:cNvSpPr/>
          <p:nvPr/>
        </p:nvSpPr>
        <p:spPr>
          <a:xfrm>
            <a:off x="3618548" y="5639872"/>
            <a:ext cx="4704874" cy="991910"/>
          </a:xfrm>
          <a:prstGeom prst="rect">
            <a:avLst/>
          </a:prstGeom>
          <a:noFill/>
          <a:ln/>
        </p:spPr>
        <p:txBody>
          <a:bodyPr wrap="square" lIns="0" tIns="0" rIns="0" bIns="0" rtlCol="0" anchor="t"/>
          <a:lstStyle/>
          <a:p>
            <a:pPr marL="0" indent="0" algn="ctr">
              <a:lnSpc>
                <a:spcPts val="2600"/>
              </a:lnSpc>
              <a:buNone/>
            </a:pPr>
            <a:r>
              <a:rPr lang="en-US" sz="1600" dirty="0">
                <a:solidFill>
                  <a:srgbClr val="272525"/>
                </a:solidFill>
                <a:latin typeface="Inter" pitchFamily="34" charset="0"/>
                <a:ea typeface="Inter" pitchFamily="34" charset="-122"/>
                <a:cs typeface="Inter" pitchFamily="34" charset="-120"/>
              </a:rPr>
              <a:t>Xử lý mất cân bằng dữ liệu bằng cách dùng ImageDataGenerator của Keras để tạo ảnh mới từ ảnh gốc bằng cách xoay, lật, phóng to, v.v.</a:t>
            </a:r>
            <a:endParaRPr lang="en-US" sz="1600" dirty="0"/>
          </a:p>
        </p:txBody>
      </p:sp>
      <p:sp>
        <p:nvSpPr>
          <p:cNvPr id="14" name="Shape 12"/>
          <p:cNvSpPr/>
          <p:nvPr/>
        </p:nvSpPr>
        <p:spPr>
          <a:xfrm>
            <a:off x="8647867" y="3713798"/>
            <a:ext cx="22860" cy="620078"/>
          </a:xfrm>
          <a:prstGeom prst="roundRect">
            <a:avLst>
              <a:gd name="adj" fmla="val 379818"/>
            </a:avLst>
          </a:prstGeom>
          <a:solidFill>
            <a:srgbClr val="C6BDDA"/>
          </a:solidFill>
          <a:ln/>
        </p:spPr>
        <p:txBody>
          <a:bodyPr/>
          <a:lstStyle/>
          <a:p>
            <a:endParaRPr lang="en-US"/>
          </a:p>
        </p:txBody>
      </p:sp>
      <p:sp>
        <p:nvSpPr>
          <p:cNvPr id="15" name="Shape 13"/>
          <p:cNvSpPr/>
          <p:nvPr/>
        </p:nvSpPr>
        <p:spPr>
          <a:xfrm>
            <a:off x="8426768" y="4101346"/>
            <a:ext cx="465058" cy="465058"/>
          </a:xfrm>
          <a:prstGeom prst="roundRect">
            <a:avLst>
              <a:gd name="adj" fmla="val 18670"/>
            </a:avLst>
          </a:prstGeom>
          <a:solidFill>
            <a:srgbClr val="E0D7F4"/>
          </a:solidFill>
          <a:ln w="7620">
            <a:solidFill>
              <a:srgbClr val="C6BDDA"/>
            </a:solidFill>
            <a:prstDash val="solid"/>
          </a:ln>
        </p:spPr>
        <p:txBody>
          <a:bodyPr/>
          <a:lstStyle/>
          <a:p>
            <a:endParaRPr lang="en-US"/>
          </a:p>
        </p:txBody>
      </p:sp>
      <p:sp>
        <p:nvSpPr>
          <p:cNvPr id="16" name="Text 14"/>
          <p:cNvSpPr/>
          <p:nvPr/>
        </p:nvSpPr>
        <p:spPr>
          <a:xfrm>
            <a:off x="8488799" y="4120694"/>
            <a:ext cx="340995" cy="426363"/>
          </a:xfrm>
          <a:prstGeom prst="rect">
            <a:avLst/>
          </a:prstGeom>
          <a:noFill/>
          <a:ln/>
        </p:spPr>
        <p:txBody>
          <a:bodyPr wrap="none" lIns="0" tIns="0" rIns="0" bIns="0" rtlCol="0" anchor="t"/>
          <a:lstStyle/>
          <a:p>
            <a:pPr marL="0" indent="0" algn="ctr">
              <a:lnSpc>
                <a:spcPts val="2650"/>
              </a:lnSpc>
              <a:buNone/>
            </a:pPr>
            <a:r>
              <a:rPr lang="en-US" sz="2650" b="1" dirty="0">
                <a:solidFill>
                  <a:srgbClr val="272525"/>
                </a:solidFill>
                <a:latin typeface="Petrona Bold" pitchFamily="34" charset="0"/>
                <a:ea typeface="Petrona Bold" pitchFamily="34" charset="-122"/>
                <a:cs typeface="Petrona Bold" pitchFamily="34" charset="-120"/>
              </a:rPr>
              <a:t>3</a:t>
            </a:r>
            <a:endParaRPr lang="en-US" sz="2650" dirty="0"/>
          </a:p>
        </p:txBody>
      </p:sp>
      <p:sp>
        <p:nvSpPr>
          <p:cNvPr id="17" name="Text 15"/>
          <p:cNvSpPr/>
          <p:nvPr/>
        </p:nvSpPr>
        <p:spPr>
          <a:xfrm>
            <a:off x="6394490" y="2035969"/>
            <a:ext cx="4529614" cy="355163"/>
          </a:xfrm>
          <a:prstGeom prst="rect">
            <a:avLst/>
          </a:prstGeom>
          <a:noFill/>
          <a:ln/>
        </p:spPr>
        <p:txBody>
          <a:bodyPr wrap="none" lIns="0" tIns="0" rIns="0" bIns="0" rtlCol="0" anchor="t"/>
          <a:lstStyle/>
          <a:p>
            <a:pPr marL="0" indent="0" algn="ctr">
              <a:lnSpc>
                <a:spcPts val="2750"/>
              </a:lnSpc>
              <a:buNone/>
            </a:pPr>
            <a:r>
              <a:rPr lang="en-US" sz="2200" b="1" dirty="0">
                <a:solidFill>
                  <a:srgbClr val="272525"/>
                </a:solidFill>
                <a:latin typeface="Petrona Bold" pitchFamily="34" charset="0"/>
                <a:ea typeface="Petrona Bold" pitchFamily="34" charset="-122"/>
                <a:cs typeface="Petrona Bold" pitchFamily="34" charset="-120"/>
              </a:rPr>
              <a:t>Đưa tất cả ảnh về cùng 1 kích thước</a:t>
            </a:r>
            <a:endParaRPr lang="en-US" sz="2200" dirty="0"/>
          </a:p>
        </p:txBody>
      </p:sp>
      <p:sp>
        <p:nvSpPr>
          <p:cNvPr id="18" name="Text 16"/>
          <p:cNvSpPr/>
          <p:nvPr/>
        </p:nvSpPr>
        <p:spPr>
          <a:xfrm>
            <a:off x="6306860" y="2515076"/>
            <a:ext cx="4704874" cy="991910"/>
          </a:xfrm>
          <a:prstGeom prst="rect">
            <a:avLst/>
          </a:prstGeom>
          <a:noFill/>
          <a:ln/>
        </p:spPr>
        <p:txBody>
          <a:bodyPr wrap="square" lIns="0" tIns="0" rIns="0" bIns="0" rtlCol="0" anchor="t"/>
          <a:lstStyle/>
          <a:p>
            <a:pPr marL="0" indent="0" algn="ctr">
              <a:lnSpc>
                <a:spcPts val="2600"/>
              </a:lnSpc>
              <a:buNone/>
            </a:pPr>
            <a:r>
              <a:rPr lang="en-US" sz="1600" dirty="0">
                <a:solidFill>
                  <a:srgbClr val="272525"/>
                </a:solidFill>
                <a:latin typeface="Inter" pitchFamily="34" charset="0"/>
                <a:ea typeface="Inter" pitchFamily="34" charset="-122"/>
                <a:cs typeface="Inter" pitchFamily="34" charset="-120"/>
              </a:rPr>
              <a:t>Các hình ảnh sẽ được chuyển đổi kích thước về  256x256 pixel để đảm bảo tính đồng nhất và phù hợp với yêu cầu của mô hình học sâu.</a:t>
            </a:r>
            <a:endParaRPr lang="en-US" sz="1600" dirty="0"/>
          </a:p>
        </p:txBody>
      </p:sp>
      <p:sp>
        <p:nvSpPr>
          <p:cNvPr id="19" name="Shape 17"/>
          <p:cNvSpPr/>
          <p:nvPr/>
        </p:nvSpPr>
        <p:spPr>
          <a:xfrm>
            <a:off x="11336179" y="4333875"/>
            <a:ext cx="22860" cy="620078"/>
          </a:xfrm>
          <a:prstGeom prst="roundRect">
            <a:avLst>
              <a:gd name="adj" fmla="val 379818"/>
            </a:avLst>
          </a:prstGeom>
          <a:solidFill>
            <a:srgbClr val="C6BDDA"/>
          </a:solidFill>
          <a:ln/>
        </p:spPr>
        <p:txBody>
          <a:bodyPr/>
          <a:lstStyle/>
          <a:p>
            <a:endParaRPr lang="en-US"/>
          </a:p>
        </p:txBody>
      </p:sp>
      <p:sp>
        <p:nvSpPr>
          <p:cNvPr id="20" name="Shape 18"/>
          <p:cNvSpPr/>
          <p:nvPr/>
        </p:nvSpPr>
        <p:spPr>
          <a:xfrm>
            <a:off x="11115080" y="4101346"/>
            <a:ext cx="465058" cy="465058"/>
          </a:xfrm>
          <a:prstGeom prst="roundRect">
            <a:avLst>
              <a:gd name="adj" fmla="val 18670"/>
            </a:avLst>
          </a:prstGeom>
          <a:solidFill>
            <a:srgbClr val="E0D7F4"/>
          </a:solidFill>
          <a:ln w="7620">
            <a:solidFill>
              <a:srgbClr val="C6BDDA"/>
            </a:solidFill>
            <a:prstDash val="solid"/>
          </a:ln>
        </p:spPr>
        <p:txBody>
          <a:bodyPr/>
          <a:lstStyle/>
          <a:p>
            <a:endParaRPr lang="en-US"/>
          </a:p>
        </p:txBody>
      </p:sp>
      <p:sp>
        <p:nvSpPr>
          <p:cNvPr id="21" name="Text 19"/>
          <p:cNvSpPr/>
          <p:nvPr/>
        </p:nvSpPr>
        <p:spPr>
          <a:xfrm>
            <a:off x="11177111" y="4120694"/>
            <a:ext cx="340995" cy="426363"/>
          </a:xfrm>
          <a:prstGeom prst="rect">
            <a:avLst/>
          </a:prstGeom>
          <a:noFill/>
          <a:ln/>
        </p:spPr>
        <p:txBody>
          <a:bodyPr wrap="none" lIns="0" tIns="0" rIns="0" bIns="0" rtlCol="0" anchor="t"/>
          <a:lstStyle/>
          <a:p>
            <a:pPr marL="0" indent="0" algn="ctr">
              <a:lnSpc>
                <a:spcPts val="2650"/>
              </a:lnSpc>
              <a:buNone/>
            </a:pPr>
            <a:r>
              <a:rPr lang="en-US" sz="2650" b="1" dirty="0">
                <a:solidFill>
                  <a:srgbClr val="272525"/>
                </a:solidFill>
                <a:latin typeface="Petrona Bold" pitchFamily="34" charset="0"/>
                <a:ea typeface="Petrona Bold" pitchFamily="34" charset="-122"/>
                <a:cs typeface="Petrona Bold" pitchFamily="34" charset="-120"/>
              </a:rPr>
              <a:t>4</a:t>
            </a:r>
            <a:endParaRPr lang="en-US" sz="2650" dirty="0"/>
          </a:p>
        </p:txBody>
      </p:sp>
      <p:sp>
        <p:nvSpPr>
          <p:cNvPr id="22" name="Text 20"/>
          <p:cNvSpPr/>
          <p:nvPr/>
        </p:nvSpPr>
        <p:spPr>
          <a:xfrm>
            <a:off x="8995172" y="5160764"/>
            <a:ext cx="4704874" cy="710327"/>
          </a:xfrm>
          <a:prstGeom prst="rect">
            <a:avLst/>
          </a:prstGeom>
          <a:noFill/>
          <a:ln/>
        </p:spPr>
        <p:txBody>
          <a:bodyPr wrap="square" lIns="0" tIns="0" rIns="0" bIns="0" rtlCol="0" anchor="t"/>
          <a:lstStyle/>
          <a:p>
            <a:pPr marL="0" indent="0" algn="ctr">
              <a:lnSpc>
                <a:spcPts val="2750"/>
              </a:lnSpc>
              <a:buNone/>
            </a:pPr>
            <a:r>
              <a:rPr lang="en-US" sz="2200" b="1" dirty="0">
                <a:solidFill>
                  <a:srgbClr val="272525"/>
                </a:solidFill>
                <a:latin typeface="Petrona Bold" pitchFamily="34" charset="0"/>
                <a:ea typeface="Petrona Bold" pitchFamily="34" charset="-122"/>
                <a:cs typeface="Petrona Bold" pitchFamily="34" charset="-120"/>
              </a:rPr>
              <a:t>Chuẩn hóa giá trị pixel trong hình ảnh</a:t>
            </a:r>
            <a:endParaRPr lang="en-US" sz="2200" dirty="0"/>
          </a:p>
        </p:txBody>
      </p:sp>
      <p:sp>
        <p:nvSpPr>
          <p:cNvPr id="23" name="Text 21"/>
          <p:cNvSpPr/>
          <p:nvPr/>
        </p:nvSpPr>
        <p:spPr>
          <a:xfrm>
            <a:off x="8995172" y="5995035"/>
            <a:ext cx="4704874" cy="1322546"/>
          </a:xfrm>
          <a:prstGeom prst="rect">
            <a:avLst/>
          </a:prstGeom>
          <a:noFill/>
          <a:ln/>
        </p:spPr>
        <p:txBody>
          <a:bodyPr wrap="square" lIns="0" tIns="0" rIns="0" bIns="0" rtlCol="0" anchor="t"/>
          <a:lstStyle/>
          <a:p>
            <a:pPr marL="0" indent="0" algn="ctr">
              <a:lnSpc>
                <a:spcPts val="2600"/>
              </a:lnSpc>
              <a:buNone/>
            </a:pPr>
            <a:r>
              <a:rPr lang="en-US" sz="1600" dirty="0">
                <a:solidFill>
                  <a:srgbClr val="272525"/>
                </a:solidFill>
                <a:latin typeface="Inter" pitchFamily="34" charset="0"/>
                <a:ea typeface="Inter" pitchFamily="34" charset="-122"/>
                <a:cs typeface="Inter" pitchFamily="34" charset="-120"/>
              </a:rPr>
              <a:t>Giá trị pixel của ảnh cũng sẽ được chuẩn hóa về khoảng [0, 1] bằng cách chia giá trị pixel cho 255, giúp quá trình huấn luyện ổn định và tối ưu hơn.</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name="Slide 10">
    <p:spTree>
      <p:nvGrpSpPr>
        <p:cNvPr id="1" name=""/>
        <p:cNvGrpSpPr/>
        <p:nvPr/>
      </p:nvGrpSpPr>
      <p:grpSpPr>
        <a:xfrm>
          <a:off x="0" y="0"/>
          <a:ext cx="0" cy="0"/>
          <a:chOff x="0" y="0"/>
          <a:chExt cx="0" cy="0"/>
        </a:xfrm>
      </p:grpSpPr>
      <p:sp>
        <p:nvSpPr>
          <p:cNvPr id="2" name="Text 0"/>
          <p:cNvSpPr/>
          <p:nvPr/>
        </p:nvSpPr>
        <p:spPr>
          <a:xfrm>
            <a:off x="775930" y="609600"/>
            <a:ext cx="9018508" cy="762119"/>
          </a:xfrm>
          <a:prstGeom prst="rect">
            <a:avLst/>
          </a:prstGeom>
          <a:noFill/>
          <a:ln/>
        </p:spPr>
        <p:txBody>
          <a:bodyPr wrap="none" lIns="0" tIns="0" rIns="0" bIns="0" rtlCol="0" anchor="t"/>
          <a:lstStyle/>
          <a:p>
            <a:pPr marL="0" indent="0" algn="l">
              <a:lnSpc>
                <a:spcPts val="6000"/>
              </a:lnSpc>
              <a:buNone/>
            </a:pPr>
            <a:r>
              <a:rPr lang="en-US" sz="4800" b="1" dirty="0">
                <a:solidFill>
                  <a:srgbClr val="F95F88"/>
                </a:solidFill>
                <a:latin typeface="Petrona Bold" pitchFamily="34" charset="0"/>
                <a:ea typeface="Petrona Bold" pitchFamily="34" charset="-122"/>
                <a:cs typeface="Petrona Bold" pitchFamily="34" charset="-120"/>
              </a:rPr>
              <a:t>Chi tiết dữ liệu sau khi tiền xử lý</a:t>
            </a:r>
            <a:endParaRPr lang="en-US" sz="4800" dirty="0"/>
          </a:p>
        </p:txBody>
      </p:sp>
      <p:sp>
        <p:nvSpPr>
          <p:cNvPr id="3" name="Text 1"/>
          <p:cNvSpPr/>
          <p:nvPr/>
        </p:nvSpPr>
        <p:spPr>
          <a:xfrm>
            <a:off x="775930" y="1925955"/>
            <a:ext cx="4137779" cy="731520"/>
          </a:xfrm>
          <a:prstGeom prst="rect">
            <a:avLst/>
          </a:prstGeom>
          <a:noFill/>
          <a:ln/>
        </p:spPr>
        <p:txBody>
          <a:bodyPr wrap="none" lIns="0" tIns="0" rIns="0" bIns="0" rtlCol="0" anchor="t"/>
          <a:lstStyle/>
          <a:p>
            <a:pPr marL="0" indent="0" algn="ctr">
              <a:lnSpc>
                <a:spcPts val="5750"/>
              </a:lnSpc>
              <a:buNone/>
            </a:pPr>
            <a:r>
              <a:rPr lang="en-US" sz="5750" b="1" dirty="0">
                <a:solidFill>
                  <a:srgbClr val="272525"/>
                </a:solidFill>
                <a:latin typeface="Petrona Bold" pitchFamily="34" charset="0"/>
                <a:ea typeface="Petrona Bold" pitchFamily="34" charset="-122"/>
                <a:cs typeface="Petrona Bold" pitchFamily="34" charset="-120"/>
              </a:rPr>
              <a:t>4188</a:t>
            </a:r>
            <a:endParaRPr lang="en-US" sz="5750" dirty="0"/>
          </a:p>
        </p:txBody>
      </p:sp>
      <p:sp>
        <p:nvSpPr>
          <p:cNvPr id="4" name="Text 2"/>
          <p:cNvSpPr/>
          <p:nvPr/>
        </p:nvSpPr>
        <p:spPr>
          <a:xfrm>
            <a:off x="1320641" y="2934533"/>
            <a:ext cx="3048238" cy="381000"/>
          </a:xfrm>
          <a:prstGeom prst="rect">
            <a:avLst/>
          </a:prstGeom>
          <a:noFill/>
          <a:ln/>
        </p:spPr>
        <p:txBody>
          <a:bodyPr wrap="none" lIns="0" tIns="0" rIns="0" bIns="0" rtlCol="0" anchor="t"/>
          <a:lstStyle/>
          <a:p>
            <a:pPr marL="0" indent="0" algn="ctr">
              <a:lnSpc>
                <a:spcPts val="3000"/>
              </a:lnSpc>
              <a:buNone/>
            </a:pPr>
            <a:r>
              <a:rPr lang="en-US" sz="2400" b="1" dirty="0">
                <a:solidFill>
                  <a:srgbClr val="272525"/>
                </a:solidFill>
                <a:latin typeface="Petrona Bold" pitchFamily="34" charset="0"/>
                <a:ea typeface="Petrona Bold" pitchFamily="34" charset="-122"/>
                <a:cs typeface="Petrona Bold" pitchFamily="34" charset="-120"/>
              </a:rPr>
              <a:t>Hình ảnh lá ngô</a:t>
            </a:r>
            <a:endParaRPr lang="en-US" sz="2400" dirty="0"/>
          </a:p>
        </p:txBody>
      </p:sp>
      <p:sp>
        <p:nvSpPr>
          <p:cNvPr id="5" name="Text 3"/>
          <p:cNvSpPr/>
          <p:nvPr/>
        </p:nvSpPr>
        <p:spPr>
          <a:xfrm>
            <a:off x="775930" y="3448526"/>
            <a:ext cx="4137779" cy="354687"/>
          </a:xfrm>
          <a:prstGeom prst="rect">
            <a:avLst/>
          </a:prstGeom>
          <a:noFill/>
          <a:ln/>
        </p:spPr>
        <p:txBody>
          <a:bodyPr wrap="none" lIns="0" tIns="0" rIns="0" bIns="0" rtlCol="0" anchor="t"/>
          <a:lstStyle/>
          <a:p>
            <a:pPr marL="0" indent="0" algn="ctr">
              <a:lnSpc>
                <a:spcPts val="2750"/>
              </a:lnSpc>
              <a:buNone/>
            </a:pPr>
            <a:r>
              <a:rPr lang="en-US" sz="1700" dirty="0">
                <a:solidFill>
                  <a:srgbClr val="272525"/>
                </a:solidFill>
                <a:latin typeface="Inter" pitchFamily="34" charset="0"/>
                <a:ea typeface="Inter" pitchFamily="34" charset="-122"/>
                <a:cs typeface="Inter" pitchFamily="34" charset="-120"/>
              </a:rPr>
              <a:t>Tổng số hình ảnh trong bộ dữ liệu</a:t>
            </a:r>
            <a:endParaRPr lang="en-US" sz="1700" dirty="0"/>
          </a:p>
        </p:txBody>
      </p:sp>
      <p:sp>
        <p:nvSpPr>
          <p:cNvPr id="6" name="Text 4"/>
          <p:cNvSpPr/>
          <p:nvPr/>
        </p:nvSpPr>
        <p:spPr>
          <a:xfrm>
            <a:off x="5246251" y="1925955"/>
            <a:ext cx="4137779" cy="731520"/>
          </a:xfrm>
          <a:prstGeom prst="rect">
            <a:avLst/>
          </a:prstGeom>
          <a:noFill/>
          <a:ln/>
        </p:spPr>
        <p:txBody>
          <a:bodyPr wrap="none" lIns="0" tIns="0" rIns="0" bIns="0" rtlCol="0" anchor="t"/>
          <a:lstStyle/>
          <a:p>
            <a:pPr marL="0" indent="0" algn="ctr">
              <a:lnSpc>
                <a:spcPts val="5750"/>
              </a:lnSpc>
              <a:buNone/>
            </a:pPr>
            <a:r>
              <a:rPr lang="en-US" sz="5750" b="1" dirty="0">
                <a:solidFill>
                  <a:srgbClr val="272525"/>
                </a:solidFill>
                <a:latin typeface="Petrona Bold" pitchFamily="34" charset="0"/>
                <a:ea typeface="Petrona Bold" pitchFamily="34" charset="-122"/>
                <a:cs typeface="Petrona Bold" pitchFamily="34" charset="-120"/>
              </a:rPr>
              <a:t>4</a:t>
            </a:r>
            <a:endParaRPr lang="en-US" sz="5750" dirty="0"/>
          </a:p>
        </p:txBody>
      </p:sp>
      <p:sp>
        <p:nvSpPr>
          <p:cNvPr id="7" name="Text 5"/>
          <p:cNvSpPr/>
          <p:nvPr/>
        </p:nvSpPr>
        <p:spPr>
          <a:xfrm>
            <a:off x="5790962" y="2934533"/>
            <a:ext cx="3048238" cy="381000"/>
          </a:xfrm>
          <a:prstGeom prst="rect">
            <a:avLst/>
          </a:prstGeom>
          <a:noFill/>
          <a:ln/>
        </p:spPr>
        <p:txBody>
          <a:bodyPr wrap="none" lIns="0" tIns="0" rIns="0" bIns="0" rtlCol="0" anchor="t"/>
          <a:lstStyle/>
          <a:p>
            <a:pPr marL="0" indent="0" algn="ctr">
              <a:lnSpc>
                <a:spcPts val="3000"/>
              </a:lnSpc>
              <a:buNone/>
            </a:pPr>
            <a:r>
              <a:rPr lang="en-US" sz="2400" b="1" dirty="0">
                <a:solidFill>
                  <a:srgbClr val="272525"/>
                </a:solidFill>
                <a:latin typeface="Petrona Bold" pitchFamily="34" charset="0"/>
                <a:ea typeface="Petrona Bold" pitchFamily="34" charset="-122"/>
                <a:cs typeface="Petrona Bold" pitchFamily="34" charset="-120"/>
              </a:rPr>
              <a:t>Trạng thái khác nhau</a:t>
            </a:r>
            <a:endParaRPr lang="en-US" sz="2400" dirty="0"/>
          </a:p>
        </p:txBody>
      </p:sp>
      <p:sp>
        <p:nvSpPr>
          <p:cNvPr id="8" name="Text 6"/>
          <p:cNvSpPr/>
          <p:nvPr/>
        </p:nvSpPr>
        <p:spPr>
          <a:xfrm>
            <a:off x="5246251" y="3448526"/>
            <a:ext cx="4137779" cy="709374"/>
          </a:xfrm>
          <a:prstGeom prst="rect">
            <a:avLst/>
          </a:prstGeom>
          <a:noFill/>
          <a:ln/>
        </p:spPr>
        <p:txBody>
          <a:bodyPr wrap="square" lIns="0" tIns="0" rIns="0" bIns="0" rtlCol="0" anchor="t"/>
          <a:lstStyle/>
          <a:p>
            <a:pPr marL="0" indent="0" algn="ctr">
              <a:lnSpc>
                <a:spcPts val="2750"/>
              </a:lnSpc>
              <a:buNone/>
            </a:pPr>
            <a:r>
              <a:rPr lang="en-US" sz="1700" dirty="0">
                <a:solidFill>
                  <a:srgbClr val="272525"/>
                </a:solidFill>
                <a:latin typeface="Inter" pitchFamily="34" charset="0"/>
                <a:ea typeface="Inter" pitchFamily="34" charset="-122"/>
                <a:cs typeface="Inter" pitchFamily="34" charset="-120"/>
              </a:rPr>
              <a:t>Các loại bệnh và tình trạng của cây ngô</a:t>
            </a:r>
            <a:endParaRPr lang="en-US" sz="1700" dirty="0"/>
          </a:p>
        </p:txBody>
      </p:sp>
      <p:sp>
        <p:nvSpPr>
          <p:cNvPr id="9" name="Text 7"/>
          <p:cNvSpPr/>
          <p:nvPr/>
        </p:nvSpPr>
        <p:spPr>
          <a:xfrm>
            <a:off x="9716572" y="1925955"/>
            <a:ext cx="4137779" cy="731520"/>
          </a:xfrm>
          <a:prstGeom prst="rect">
            <a:avLst/>
          </a:prstGeom>
          <a:noFill/>
          <a:ln/>
        </p:spPr>
        <p:txBody>
          <a:bodyPr wrap="none" lIns="0" tIns="0" rIns="0" bIns="0" rtlCol="0" anchor="t"/>
          <a:lstStyle/>
          <a:p>
            <a:pPr marL="0" indent="0" algn="ctr">
              <a:lnSpc>
                <a:spcPts val="5750"/>
              </a:lnSpc>
              <a:buNone/>
            </a:pPr>
            <a:r>
              <a:rPr lang="en-US" sz="5750" b="1" dirty="0">
                <a:solidFill>
                  <a:srgbClr val="272525"/>
                </a:solidFill>
                <a:latin typeface="Petrona Bold" pitchFamily="34" charset="0"/>
                <a:ea typeface="Petrona Bold" pitchFamily="34" charset="-122"/>
                <a:cs typeface="Petrona Bold" pitchFamily="34" charset="-120"/>
              </a:rPr>
              <a:t>256x256x3</a:t>
            </a:r>
            <a:endParaRPr lang="en-US" sz="5750" dirty="0"/>
          </a:p>
        </p:txBody>
      </p:sp>
      <p:sp>
        <p:nvSpPr>
          <p:cNvPr id="10" name="Text 8"/>
          <p:cNvSpPr/>
          <p:nvPr/>
        </p:nvSpPr>
        <p:spPr>
          <a:xfrm>
            <a:off x="10261283" y="2934533"/>
            <a:ext cx="3048238" cy="381000"/>
          </a:xfrm>
          <a:prstGeom prst="rect">
            <a:avLst/>
          </a:prstGeom>
          <a:noFill/>
          <a:ln/>
        </p:spPr>
        <p:txBody>
          <a:bodyPr wrap="none" lIns="0" tIns="0" rIns="0" bIns="0" rtlCol="0" anchor="t"/>
          <a:lstStyle/>
          <a:p>
            <a:pPr marL="0" indent="0" algn="ctr">
              <a:lnSpc>
                <a:spcPts val="3000"/>
              </a:lnSpc>
              <a:buNone/>
            </a:pPr>
            <a:r>
              <a:rPr lang="en-US" sz="2400" b="1" dirty="0">
                <a:solidFill>
                  <a:srgbClr val="272525"/>
                </a:solidFill>
                <a:latin typeface="Petrona Bold" pitchFamily="34" charset="0"/>
                <a:ea typeface="Petrona Bold" pitchFamily="34" charset="-122"/>
                <a:cs typeface="Petrona Bold" pitchFamily="34" charset="-120"/>
              </a:rPr>
              <a:t>Kích thước ảnh</a:t>
            </a:r>
            <a:endParaRPr lang="en-US" sz="2400" dirty="0"/>
          </a:p>
        </p:txBody>
      </p:sp>
      <p:sp>
        <p:nvSpPr>
          <p:cNvPr id="11" name="Text 9"/>
          <p:cNvSpPr/>
          <p:nvPr/>
        </p:nvSpPr>
        <p:spPr>
          <a:xfrm>
            <a:off x="9716572" y="3448526"/>
            <a:ext cx="4137779" cy="354687"/>
          </a:xfrm>
          <a:prstGeom prst="rect">
            <a:avLst/>
          </a:prstGeom>
          <a:noFill/>
          <a:ln/>
        </p:spPr>
        <p:txBody>
          <a:bodyPr wrap="none" lIns="0" tIns="0" rIns="0" bIns="0" rtlCol="0" anchor="t"/>
          <a:lstStyle/>
          <a:p>
            <a:pPr marL="0" indent="0" algn="ctr">
              <a:lnSpc>
                <a:spcPts val="2750"/>
              </a:lnSpc>
              <a:buNone/>
            </a:pPr>
            <a:r>
              <a:rPr lang="en-US" sz="1700" dirty="0">
                <a:solidFill>
                  <a:srgbClr val="272525"/>
                </a:solidFill>
                <a:latin typeface="Inter" pitchFamily="34" charset="0"/>
                <a:ea typeface="Inter" pitchFamily="34" charset="-122"/>
                <a:cs typeface="Inter" pitchFamily="34" charset="-120"/>
              </a:rPr>
              <a:t>Kích thước chuẩn hóa cho tất cả ảnh</a:t>
            </a:r>
            <a:endParaRPr lang="en-US" sz="1700" dirty="0"/>
          </a:p>
        </p:txBody>
      </p:sp>
      <p:sp>
        <p:nvSpPr>
          <p:cNvPr id="12" name="Text 10"/>
          <p:cNvSpPr/>
          <p:nvPr/>
        </p:nvSpPr>
        <p:spPr>
          <a:xfrm>
            <a:off x="775930" y="4407218"/>
            <a:ext cx="13078539" cy="709374"/>
          </a:xfrm>
          <a:prstGeom prst="rect">
            <a:avLst/>
          </a:prstGeom>
          <a:noFill/>
          <a:ln/>
        </p:spPr>
        <p:txBody>
          <a:bodyPr wrap="square" lIns="0" tIns="0" rIns="0" bIns="0" rtlCol="0" anchor="t"/>
          <a:lstStyle/>
          <a:p>
            <a:pPr marL="0" indent="0" algn="l">
              <a:lnSpc>
                <a:spcPts val="2750"/>
              </a:lnSpc>
              <a:buNone/>
            </a:pPr>
            <a:r>
              <a:rPr lang="en-US" sz="1700" b="1" dirty="0">
                <a:solidFill>
                  <a:srgbClr val="272525"/>
                </a:solidFill>
                <a:latin typeface="Inter" pitchFamily="34" charset="0"/>
                <a:ea typeface="Inter" pitchFamily="34" charset="-122"/>
                <a:cs typeface="Inter" pitchFamily="34" charset="-120"/>
              </a:rPr>
              <a:t>Đầu vào:</a:t>
            </a:r>
            <a:r>
              <a:rPr lang="en-US" sz="1700" dirty="0">
                <a:solidFill>
                  <a:srgbClr val="272525"/>
                </a:solidFill>
                <a:latin typeface="Inter" pitchFamily="34" charset="0"/>
                <a:ea typeface="Inter" pitchFamily="34" charset="-122"/>
                <a:cs typeface="Inter" pitchFamily="34" charset="-120"/>
              </a:rPr>
              <a:t> Bộ dữ liệu bao gồm 4188 hình ảnh lá ngô với 4 trạng thái khác nhau của cây như gỉ sắt, cháy lá, đốm lá, khoẻ mạnh với nhiều chiều ảnh khác nhau.</a:t>
            </a:r>
            <a:endParaRPr lang="en-US" sz="1700" dirty="0"/>
          </a:p>
        </p:txBody>
      </p:sp>
      <p:sp>
        <p:nvSpPr>
          <p:cNvPr id="13" name="Text 11"/>
          <p:cNvSpPr/>
          <p:nvPr/>
        </p:nvSpPr>
        <p:spPr>
          <a:xfrm>
            <a:off x="775930" y="5365909"/>
            <a:ext cx="13078539" cy="354687"/>
          </a:xfrm>
          <a:prstGeom prst="rect">
            <a:avLst/>
          </a:prstGeom>
          <a:noFill/>
          <a:ln/>
        </p:spPr>
        <p:txBody>
          <a:bodyPr wrap="none" lIns="0" tIns="0" rIns="0" bIns="0" rtlCol="0" anchor="t"/>
          <a:lstStyle/>
          <a:p>
            <a:pPr marL="0" indent="0" algn="l">
              <a:lnSpc>
                <a:spcPts val="2750"/>
              </a:lnSpc>
              <a:buNone/>
            </a:pPr>
            <a:r>
              <a:rPr lang="en-US" sz="1700" b="1" dirty="0">
                <a:solidFill>
                  <a:srgbClr val="272525"/>
                </a:solidFill>
                <a:latin typeface="Inter" pitchFamily="34" charset="0"/>
                <a:ea typeface="Inter" pitchFamily="34" charset="-122"/>
                <a:cs typeface="Inter" pitchFamily="34" charset="-120"/>
              </a:rPr>
              <a:t>Phân loại:</a:t>
            </a:r>
            <a:r>
              <a:rPr lang="en-US" sz="1700" dirty="0">
                <a:solidFill>
                  <a:srgbClr val="272525"/>
                </a:solidFill>
                <a:latin typeface="Inter" pitchFamily="34" charset="0"/>
                <a:ea typeface="Inter" pitchFamily="34" charset="-122"/>
                <a:cs typeface="Inter" pitchFamily="34" charset="-120"/>
              </a:rPr>
              <a:t> Gồm có 4 lớp tương ứng với 4 nhãn:</a:t>
            </a:r>
            <a:endParaRPr lang="en-US" sz="1700" dirty="0"/>
          </a:p>
        </p:txBody>
      </p:sp>
      <p:sp>
        <p:nvSpPr>
          <p:cNvPr id="14" name="Text 12"/>
          <p:cNvSpPr/>
          <p:nvPr/>
        </p:nvSpPr>
        <p:spPr>
          <a:xfrm>
            <a:off x="775930" y="5969913"/>
            <a:ext cx="13078539" cy="354687"/>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272525"/>
                </a:solidFill>
                <a:latin typeface="Inter" pitchFamily="34" charset="0"/>
                <a:ea typeface="Inter" pitchFamily="34" charset="-122"/>
                <a:cs typeface="Inter" pitchFamily="34" charset="-120"/>
              </a:rPr>
              <a:t>Lá khỏe mạnh</a:t>
            </a:r>
            <a:endParaRPr lang="en-US" sz="1700" dirty="0"/>
          </a:p>
        </p:txBody>
      </p:sp>
      <p:sp>
        <p:nvSpPr>
          <p:cNvPr id="15" name="Text 13"/>
          <p:cNvSpPr/>
          <p:nvPr/>
        </p:nvSpPr>
        <p:spPr>
          <a:xfrm>
            <a:off x="775930" y="6402110"/>
            <a:ext cx="13078539" cy="354687"/>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272525"/>
                </a:solidFill>
                <a:latin typeface="Inter" pitchFamily="34" charset="0"/>
                <a:ea typeface="Inter" pitchFamily="34" charset="-122"/>
                <a:cs typeface="Inter" pitchFamily="34" charset="-120"/>
              </a:rPr>
              <a:t>Lá bị bệnh gỉ sắt</a:t>
            </a:r>
            <a:endParaRPr lang="en-US" sz="1700" dirty="0"/>
          </a:p>
        </p:txBody>
      </p:sp>
      <p:sp>
        <p:nvSpPr>
          <p:cNvPr id="16" name="Text 14"/>
          <p:cNvSpPr/>
          <p:nvPr/>
        </p:nvSpPr>
        <p:spPr>
          <a:xfrm>
            <a:off x="775930" y="6834307"/>
            <a:ext cx="13078539" cy="354687"/>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272525"/>
                </a:solidFill>
                <a:latin typeface="Inter" pitchFamily="34" charset="0"/>
                <a:ea typeface="Inter" pitchFamily="34" charset="-122"/>
                <a:cs typeface="Inter" pitchFamily="34" charset="-120"/>
              </a:rPr>
              <a:t>Lá bị bệnh cháy lá</a:t>
            </a:r>
            <a:endParaRPr lang="en-US" sz="1700" dirty="0"/>
          </a:p>
        </p:txBody>
      </p:sp>
      <p:sp>
        <p:nvSpPr>
          <p:cNvPr id="17" name="Text 15"/>
          <p:cNvSpPr/>
          <p:nvPr/>
        </p:nvSpPr>
        <p:spPr>
          <a:xfrm>
            <a:off x="775930" y="7266503"/>
            <a:ext cx="13078539" cy="354687"/>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272525"/>
                </a:solidFill>
                <a:latin typeface="Inter" pitchFamily="34" charset="0"/>
                <a:ea typeface="Inter" pitchFamily="34" charset="-122"/>
                <a:cs typeface="Inter" pitchFamily="34" charset="-120"/>
              </a:rPr>
              <a:t>Lá bị bệnh đốm lá</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C6453751-28F2-C7F9-461A-DD45679C702A}"/>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9A606209-C3D4-FCDD-BD39-CA616EE12272}"/>
              </a:ext>
            </a:extLst>
          </p:cNvPr>
          <p:cNvSpPr/>
          <p:nvPr/>
        </p:nvSpPr>
        <p:spPr>
          <a:xfrm>
            <a:off x="775930" y="609600"/>
            <a:ext cx="9018508" cy="762119"/>
          </a:xfrm>
          <a:prstGeom prst="rect">
            <a:avLst/>
          </a:prstGeom>
          <a:noFill/>
          <a:ln/>
        </p:spPr>
        <p:txBody>
          <a:bodyPr wrap="none" lIns="0" tIns="0" rIns="0" bIns="0" rtlCol="0" anchor="t"/>
          <a:lstStyle/>
          <a:p>
            <a:pPr marL="0" indent="0" algn="l">
              <a:lnSpc>
                <a:spcPts val="6000"/>
              </a:lnSpc>
              <a:buNone/>
            </a:pPr>
            <a:r>
              <a:rPr lang="en-US" sz="4800" b="1" dirty="0">
                <a:solidFill>
                  <a:srgbClr val="F95F88"/>
                </a:solidFill>
                <a:latin typeface="Petrona Bold" pitchFamily="34" charset="0"/>
                <a:ea typeface="Petrona Bold" pitchFamily="34" charset="-122"/>
                <a:cs typeface="Petrona Bold" pitchFamily="34" charset="-120"/>
              </a:rPr>
              <a:t>Chi tiết dữ liệu sau khi tiền xử lý</a:t>
            </a:r>
            <a:endParaRPr lang="en-US" sz="4800" dirty="0"/>
          </a:p>
        </p:txBody>
      </p:sp>
      <p:pic>
        <p:nvPicPr>
          <p:cNvPr id="19" name="Picture 18">
            <a:extLst>
              <a:ext uri="{FF2B5EF4-FFF2-40B4-BE49-F238E27FC236}">
                <a16:creationId xmlns:a16="http://schemas.microsoft.com/office/drawing/2014/main" id="{06B0B18A-7C13-99AD-7A62-581E48E4610B}"/>
              </a:ext>
            </a:extLst>
          </p:cNvPr>
          <p:cNvPicPr>
            <a:picLocks noChangeAspect="1"/>
          </p:cNvPicPr>
          <p:nvPr/>
        </p:nvPicPr>
        <p:blipFill>
          <a:blip r:embed="rId3"/>
          <a:stretch>
            <a:fillRect/>
          </a:stretch>
        </p:blipFill>
        <p:spPr>
          <a:xfrm>
            <a:off x="775930" y="1851025"/>
            <a:ext cx="12925425" cy="5619750"/>
          </a:xfrm>
          <a:prstGeom prst="rect">
            <a:avLst/>
          </a:prstGeom>
        </p:spPr>
      </p:pic>
    </p:spTree>
    <p:extLst>
      <p:ext uri="{BB962C8B-B14F-4D97-AF65-F5344CB8AC3E}">
        <p14:creationId xmlns:p14="http://schemas.microsoft.com/office/powerpoint/2010/main" val="24148225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681C071-CDB5-C1FF-6C98-AE1BA8622AD1}"/>
            </a:ext>
          </a:extLst>
        </p:cNvPr>
        <p:cNvGrpSpPr/>
        <p:nvPr/>
      </p:nvGrpSpPr>
      <p:grpSpPr>
        <a:xfrm>
          <a:off x="0" y="0"/>
          <a:ext cx="0" cy="0"/>
          <a:chOff x="0" y="0"/>
          <a:chExt cx="0" cy="0"/>
        </a:xfrm>
      </p:grpSpPr>
      <p:sp>
        <p:nvSpPr>
          <p:cNvPr id="2" name="Text 0">
            <a:extLst>
              <a:ext uri="{FF2B5EF4-FFF2-40B4-BE49-F238E27FC236}">
                <a16:creationId xmlns:a16="http://schemas.microsoft.com/office/drawing/2014/main" id="{52255422-17F5-7EC7-B4BA-484A2DC1BDB0}"/>
              </a:ext>
            </a:extLst>
          </p:cNvPr>
          <p:cNvSpPr/>
          <p:nvPr/>
        </p:nvSpPr>
        <p:spPr>
          <a:xfrm>
            <a:off x="775930" y="609600"/>
            <a:ext cx="9018508" cy="762119"/>
          </a:xfrm>
          <a:prstGeom prst="rect">
            <a:avLst/>
          </a:prstGeom>
          <a:noFill/>
          <a:ln/>
        </p:spPr>
        <p:txBody>
          <a:bodyPr wrap="none" lIns="0" tIns="0" rIns="0" bIns="0" rtlCol="0" anchor="t"/>
          <a:lstStyle/>
          <a:p>
            <a:pPr marL="0" indent="0" algn="l">
              <a:lnSpc>
                <a:spcPts val="6000"/>
              </a:lnSpc>
              <a:buNone/>
            </a:pPr>
            <a:r>
              <a:rPr lang="en-US" sz="4800" b="1" dirty="0">
                <a:solidFill>
                  <a:srgbClr val="F95F88"/>
                </a:solidFill>
                <a:latin typeface="Petrona Bold" pitchFamily="34" charset="0"/>
                <a:ea typeface="Petrona Bold" pitchFamily="34" charset="-122"/>
                <a:cs typeface="Petrona Bold" pitchFamily="34" charset="-120"/>
              </a:rPr>
              <a:t>Chi tiết dữ liệu sau khi tiền xử lý</a:t>
            </a:r>
            <a:endParaRPr lang="en-US" sz="4800" dirty="0"/>
          </a:p>
        </p:txBody>
      </p:sp>
      <p:pic>
        <p:nvPicPr>
          <p:cNvPr id="4" name="Picture 3">
            <a:extLst>
              <a:ext uri="{FF2B5EF4-FFF2-40B4-BE49-F238E27FC236}">
                <a16:creationId xmlns:a16="http://schemas.microsoft.com/office/drawing/2014/main" id="{466E78C3-049B-3F20-BB79-4AC85BB8E772}"/>
              </a:ext>
            </a:extLst>
          </p:cNvPr>
          <p:cNvPicPr>
            <a:picLocks noChangeAspect="1"/>
          </p:cNvPicPr>
          <p:nvPr/>
        </p:nvPicPr>
        <p:blipFill>
          <a:blip r:embed="rId3"/>
          <a:stretch>
            <a:fillRect/>
          </a:stretch>
        </p:blipFill>
        <p:spPr>
          <a:xfrm>
            <a:off x="338137" y="1890712"/>
            <a:ext cx="13954125" cy="5362575"/>
          </a:xfrm>
          <a:prstGeom prst="rect">
            <a:avLst/>
          </a:prstGeom>
        </p:spPr>
      </p:pic>
    </p:spTree>
    <p:extLst>
      <p:ext uri="{BB962C8B-B14F-4D97-AF65-F5344CB8AC3E}">
        <p14:creationId xmlns:p14="http://schemas.microsoft.com/office/powerpoint/2010/main" val="28546863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248</TotalTime>
  <Words>1251</Words>
  <Application>Microsoft Office PowerPoint</Application>
  <PresentationFormat>Custom</PresentationFormat>
  <Paragraphs>131</Paragraphs>
  <Slides>22</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Inter</vt:lpstr>
      <vt:lpstr>Petrona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Phạm Nhựt Minh</cp:lastModifiedBy>
  <cp:revision>9</cp:revision>
  <dcterms:created xsi:type="dcterms:W3CDTF">2025-05-26T16:51:09Z</dcterms:created>
  <dcterms:modified xsi:type="dcterms:W3CDTF">2025-05-29T02:25:25Z</dcterms:modified>
</cp:coreProperties>
</file>